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79" r:id="rId2"/>
    <p:sldId id="421" r:id="rId3"/>
    <p:sldId id="403" r:id="rId4"/>
    <p:sldId id="430" r:id="rId5"/>
    <p:sldId id="429" r:id="rId6"/>
    <p:sldId id="386" r:id="rId7"/>
    <p:sldId id="380" r:id="rId8"/>
    <p:sldId id="388" r:id="rId9"/>
    <p:sldId id="389" r:id="rId10"/>
    <p:sldId id="392" r:id="rId11"/>
    <p:sldId id="394" r:id="rId12"/>
    <p:sldId id="407" r:id="rId13"/>
    <p:sldId id="431" r:id="rId14"/>
    <p:sldId id="422" r:id="rId15"/>
    <p:sldId id="408" r:id="rId16"/>
    <p:sldId id="423" r:id="rId17"/>
    <p:sldId id="416" r:id="rId18"/>
    <p:sldId id="424" r:id="rId19"/>
    <p:sldId id="435" r:id="rId20"/>
    <p:sldId id="434" r:id="rId21"/>
    <p:sldId id="433" r:id="rId22"/>
    <p:sldId id="432" r:id="rId23"/>
    <p:sldId id="413" r:id="rId24"/>
    <p:sldId id="414" r:id="rId25"/>
    <p:sldId id="425" r:id="rId26"/>
    <p:sldId id="427" r:id="rId27"/>
    <p:sldId id="426" r:id="rId28"/>
    <p:sldId id="428" r:id="rId29"/>
    <p:sldId id="419" r:id="rId30"/>
  </p:sldIdLst>
  <p:sldSz cx="12169775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3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CC99"/>
    <a:srgbClr val="00FF00"/>
    <a:srgbClr val="FF4343"/>
    <a:srgbClr val="F20000"/>
    <a:srgbClr val="FF6600"/>
    <a:srgbClr val="FF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956" autoAdjust="0"/>
    <p:restoredTop sz="94660"/>
  </p:normalViewPr>
  <p:slideViewPr>
    <p:cSldViewPr>
      <p:cViewPr varScale="1">
        <p:scale>
          <a:sx n="83" d="100"/>
          <a:sy n="83" d="100"/>
        </p:scale>
        <p:origin x="-78" y="-468"/>
      </p:cViewPr>
      <p:guideLst>
        <p:guide orient="horz" pos="2160"/>
        <p:guide pos="383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15"/>
          <p:cNvSpPr/>
          <p:nvPr userDrawn="1"/>
        </p:nvSpPr>
        <p:spPr>
          <a:xfrm>
            <a:off x="304245" y="239767"/>
            <a:ext cx="11573456" cy="6329807"/>
          </a:xfrm>
          <a:prstGeom prst="roundRect">
            <a:avLst>
              <a:gd name="adj" fmla="val 2134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2124" tIns="56062" rIns="112124" bIns="56062" rtlCol="0" anchor="ctr"/>
          <a:lstStyle/>
          <a:p>
            <a:pPr algn="ctr"/>
            <a:endParaRPr lang="en-US" sz="2200" dirty="0"/>
          </a:p>
        </p:txBody>
      </p:sp>
      <p:grpSp>
        <p:nvGrpSpPr>
          <p:cNvPr id="9" name="Group 9"/>
          <p:cNvGrpSpPr>
            <a:grpSpLocks noChangeAspect="1"/>
          </p:cNvGrpSpPr>
          <p:nvPr userDrawn="1"/>
        </p:nvGrpSpPr>
        <p:grpSpPr bwMode="hidden">
          <a:xfrm>
            <a:off x="252238" y="5461382"/>
            <a:ext cx="11628000" cy="1398788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200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200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200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200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200" dirty="0"/>
            </a:p>
          </p:txBody>
        </p:sp>
      </p:grpSp>
      <p:sp>
        <p:nvSpPr>
          <p:cNvPr id="16" name="Заголовок 1"/>
          <p:cNvSpPr>
            <a:spLocks noGrp="1"/>
          </p:cNvSpPr>
          <p:nvPr>
            <p:ph type="title"/>
          </p:nvPr>
        </p:nvSpPr>
        <p:spPr>
          <a:xfrm>
            <a:off x="612279" y="1844824"/>
            <a:ext cx="1095279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lang="ru-RU" sz="3600" b="1" i="0" kern="1200" cap="all" baseline="0" dirty="0">
                <a:solidFill>
                  <a:srgbClr val="EA0000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19" name="Текст 18"/>
          <p:cNvSpPr>
            <a:spLocks noGrp="1"/>
          </p:cNvSpPr>
          <p:nvPr>
            <p:ph type="body" sz="quarter" idx="10"/>
          </p:nvPr>
        </p:nvSpPr>
        <p:spPr>
          <a:xfrm>
            <a:off x="4572000" y="3716338"/>
            <a:ext cx="6985000" cy="1657350"/>
          </a:xfrm>
          <a:prstGeom prst="rect">
            <a:avLst/>
          </a:prstGeom>
        </p:spPr>
        <p:txBody>
          <a:bodyPr/>
          <a:lstStyle>
            <a:lvl1pPr>
              <a:defRPr sz="2800" b="1" i="0" cap="none" baseline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</p:txBody>
      </p:sp>
      <p:pic>
        <p:nvPicPr>
          <p:cNvPr id="1028" name="Picture 4" descr="C:\Users\user\Pictures\Шапка в презентацию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0631" y="188640"/>
            <a:ext cx="8197850" cy="95091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ля фо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"/>
          <p:cNvSpPr txBox="1">
            <a:spLocks/>
          </p:cNvSpPr>
          <p:nvPr userDrawn="1"/>
        </p:nvSpPr>
        <p:spPr>
          <a:xfrm>
            <a:off x="612279" y="764704"/>
            <a:ext cx="10952798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b="1" i="0" cap="all" baseline="0">
                <a:solidFill>
                  <a:srgbClr val="EE0000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400" b="1" i="0" u="none" strike="noStrike" kern="1200" cap="all" spc="0" normalizeH="0" baseline="0" noProof="0" dirty="0" smtClean="0">
                <a:ln>
                  <a:noFill/>
                </a:ln>
                <a:solidFill>
                  <a:srgbClr val="EE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Образец заголовка</a:t>
            </a:r>
            <a:endParaRPr kumimoji="0" lang="ru-RU" sz="4400" b="1" i="0" u="none" strike="noStrike" kern="1200" cap="all" spc="0" normalizeH="0" baseline="0" noProof="0" dirty="0">
              <a:ln>
                <a:noFill/>
              </a:ln>
              <a:solidFill>
                <a:srgbClr val="EE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4" name="Рисунок 13" descr="Шапка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2268463" y="260648"/>
            <a:ext cx="9624789" cy="1024043"/>
          </a:xfrm>
          <a:prstGeom prst="rect">
            <a:avLst/>
          </a:prstGeom>
        </p:spPr>
      </p:pic>
      <p:sp>
        <p:nvSpPr>
          <p:cNvPr id="16" name="Текст 15"/>
          <p:cNvSpPr>
            <a:spLocks noGrp="1"/>
          </p:cNvSpPr>
          <p:nvPr>
            <p:ph type="body" sz="quarter" idx="10"/>
          </p:nvPr>
        </p:nvSpPr>
        <p:spPr>
          <a:xfrm>
            <a:off x="323850" y="2708275"/>
            <a:ext cx="11522075" cy="3744913"/>
          </a:xfrm>
          <a:prstGeom prst="rect">
            <a:avLst/>
          </a:prstGeom>
        </p:spPr>
        <p:txBody>
          <a:bodyPr/>
          <a:lstStyle>
            <a:lvl1pPr>
              <a:buNone/>
              <a:defRPr b="1" i="0" baseline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  <a:lvl2pPr>
              <a:defRPr baseline="0">
                <a:solidFill>
                  <a:srgbClr val="002060"/>
                </a:solidFill>
              </a:defRPr>
            </a:lvl2pPr>
            <a:lvl3pPr>
              <a:defRPr baseline="0">
                <a:solidFill>
                  <a:srgbClr val="002060"/>
                </a:solidFill>
              </a:defRPr>
            </a:lvl3pPr>
            <a:lvl4pPr>
              <a:defRPr baseline="0">
                <a:solidFill>
                  <a:srgbClr val="002060"/>
                </a:solidFill>
              </a:defRPr>
            </a:lvl4pPr>
            <a:lvl5pPr>
              <a:defRPr baseline="0">
                <a:solidFill>
                  <a:srgbClr val="002060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5" name="Rounded Rectangle 11"/>
          <p:cNvSpPr/>
          <p:nvPr userDrawn="1"/>
        </p:nvSpPr>
        <p:spPr>
          <a:xfrm>
            <a:off x="304245" y="239766"/>
            <a:ext cx="11573456" cy="1496136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2124" tIns="56062" rIns="112124" bIns="56062" rtlCol="0" anchor="ctr"/>
          <a:lstStyle/>
          <a:p>
            <a:pPr algn="ctr"/>
            <a:endParaRPr lang="en-US" sz="2200" dirty="0"/>
          </a:p>
        </p:txBody>
      </p:sp>
      <p:grpSp>
        <p:nvGrpSpPr>
          <p:cNvPr id="3" name="Group 15"/>
          <p:cNvGrpSpPr>
            <a:grpSpLocks noChangeAspect="1"/>
          </p:cNvGrpSpPr>
          <p:nvPr userDrawn="1"/>
        </p:nvGrpSpPr>
        <p:grpSpPr bwMode="hidden">
          <a:xfrm>
            <a:off x="252238" y="836711"/>
            <a:ext cx="11664000" cy="1401321"/>
            <a:chOff x="-3905251" y="4294188"/>
            <a:chExt cx="13027839" cy="1892300"/>
          </a:xfrm>
        </p:grpSpPr>
        <p:sp>
          <p:nvSpPr>
            <p:cNvPr id="8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200" dirty="0"/>
            </a:p>
          </p:txBody>
        </p:sp>
        <p:sp>
          <p:nvSpPr>
            <p:cNvPr id="9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200" dirty="0"/>
            </a:p>
          </p:txBody>
        </p:sp>
        <p:sp>
          <p:nvSpPr>
            <p:cNvPr id="10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200" dirty="0"/>
            </a:p>
          </p:txBody>
        </p:sp>
        <p:sp>
          <p:nvSpPr>
            <p:cNvPr id="11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200" dirty="0"/>
            </a:p>
          </p:txBody>
        </p:sp>
        <p:sp useBgFill="1">
          <p:nvSpPr>
            <p:cNvPr id="12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200" dirty="0"/>
            </a:p>
          </p:txBody>
        </p:sp>
      </p:grpSp>
      <p:sp>
        <p:nvSpPr>
          <p:cNvPr id="21" name="Рисунок 20"/>
          <p:cNvSpPr>
            <a:spLocks noGrp="1"/>
          </p:cNvSpPr>
          <p:nvPr>
            <p:ph type="pic" sz="quarter" idx="11"/>
          </p:nvPr>
        </p:nvSpPr>
        <p:spPr>
          <a:xfrm>
            <a:off x="4932363" y="3573463"/>
            <a:ext cx="2736850" cy="2519362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Вставка рисунка</a:t>
            </a:r>
            <a:endParaRPr lang="ru-RU"/>
          </a:p>
        </p:txBody>
      </p:sp>
      <p:pic>
        <p:nvPicPr>
          <p:cNvPr id="17" name="Picture 4" descr="C:\Users\user\Pictures\Шапка в презентацию.png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80631" y="188640"/>
            <a:ext cx="8197850" cy="95091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ля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ounded Rectangle 13"/>
          <p:cNvSpPr/>
          <p:nvPr userDrawn="1"/>
        </p:nvSpPr>
        <p:spPr>
          <a:xfrm>
            <a:off x="304245" y="239765"/>
            <a:ext cx="11573456" cy="2589467"/>
          </a:xfrm>
          <a:prstGeom prst="roundRect">
            <a:avLst>
              <a:gd name="adj" fmla="val 421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2124" tIns="56062" rIns="112124" bIns="56062" rtlCol="0" anchor="ctr"/>
          <a:lstStyle/>
          <a:p>
            <a:pPr algn="ctr"/>
            <a:endParaRPr lang="en-US" sz="2200" dirty="0"/>
          </a:p>
        </p:txBody>
      </p:sp>
      <p:grpSp>
        <p:nvGrpSpPr>
          <p:cNvPr id="7" name="Group 15"/>
          <p:cNvGrpSpPr>
            <a:grpSpLocks noChangeAspect="1"/>
          </p:cNvGrpSpPr>
          <p:nvPr userDrawn="1"/>
        </p:nvGrpSpPr>
        <p:grpSpPr bwMode="hidden">
          <a:xfrm>
            <a:off x="252238" y="1628799"/>
            <a:ext cx="11628000" cy="1396996"/>
            <a:chOff x="-3905251" y="4294188"/>
            <a:chExt cx="13027839" cy="1892300"/>
          </a:xfrm>
        </p:grpSpPr>
        <p:sp>
          <p:nvSpPr>
            <p:cNvPr id="8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200" dirty="0"/>
            </a:p>
          </p:txBody>
        </p:sp>
        <p:sp>
          <p:nvSpPr>
            <p:cNvPr id="9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200" dirty="0"/>
            </a:p>
          </p:txBody>
        </p:sp>
        <p:sp>
          <p:nvSpPr>
            <p:cNvPr id="10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200" dirty="0"/>
            </a:p>
          </p:txBody>
        </p:sp>
        <p:sp>
          <p:nvSpPr>
            <p:cNvPr id="11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200" dirty="0"/>
            </a:p>
          </p:txBody>
        </p:sp>
        <p:sp useBgFill="1">
          <p:nvSpPr>
            <p:cNvPr id="12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200" dirty="0"/>
            </a:p>
          </p:txBody>
        </p:sp>
      </p:grp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24247" y="836712"/>
            <a:ext cx="11521280" cy="1143000"/>
          </a:xfrm>
          <a:prstGeom prst="rect">
            <a:avLst/>
          </a:prstGeom>
        </p:spPr>
        <p:txBody>
          <a:bodyPr/>
          <a:lstStyle>
            <a:lvl1pPr>
              <a:defRPr sz="4000" b="1" i="0" cap="all" baseline="0">
                <a:solidFill>
                  <a:srgbClr val="EA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24" name="Текст 23"/>
          <p:cNvSpPr>
            <a:spLocks noGrp="1"/>
          </p:cNvSpPr>
          <p:nvPr>
            <p:ph type="body" sz="quarter" idx="10"/>
          </p:nvPr>
        </p:nvSpPr>
        <p:spPr>
          <a:xfrm>
            <a:off x="323850" y="2492375"/>
            <a:ext cx="11522075" cy="381635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pic>
        <p:nvPicPr>
          <p:cNvPr id="15" name="Picture 4" descr="C:\Users\user\Pictures\Шапка в презентацию.pn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780631" y="188640"/>
            <a:ext cx="8197850" cy="950913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Для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24247" y="836712"/>
            <a:ext cx="11521280" cy="1143000"/>
          </a:xfrm>
          <a:prstGeom prst="rect">
            <a:avLst/>
          </a:prstGeom>
        </p:spPr>
        <p:txBody>
          <a:bodyPr/>
          <a:lstStyle>
            <a:lvl1pPr>
              <a:defRPr sz="5400" b="1" i="0" cap="all" baseline="0">
                <a:solidFill>
                  <a:srgbClr val="EA0000"/>
                </a:solidFill>
                <a:latin typeface="Bahnschrift SemiBold Condensed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24" name="Текст 23"/>
          <p:cNvSpPr>
            <a:spLocks noGrp="1"/>
          </p:cNvSpPr>
          <p:nvPr>
            <p:ph type="body" sz="quarter" idx="10"/>
          </p:nvPr>
        </p:nvSpPr>
        <p:spPr>
          <a:xfrm>
            <a:off x="323850" y="2492375"/>
            <a:ext cx="11522075" cy="381635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chemeClr val="tx2">
                    <a:lumMod val="75000"/>
                  </a:schemeClr>
                </a:solidFill>
                <a:latin typeface="Bahnschrift SemiBold Condensed" pitchFamily="34" charset="0"/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3" name="Rounded Rectangle 13"/>
          <p:cNvSpPr/>
          <p:nvPr userDrawn="1"/>
        </p:nvSpPr>
        <p:spPr>
          <a:xfrm>
            <a:off x="324247" y="5301208"/>
            <a:ext cx="11573456" cy="1293323"/>
          </a:xfrm>
          <a:prstGeom prst="roundRect">
            <a:avLst>
              <a:gd name="adj" fmla="val 421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2124" tIns="56062" rIns="112124" bIns="56062" rtlCol="0" anchor="ctr"/>
          <a:lstStyle/>
          <a:p>
            <a:pPr algn="ctr"/>
            <a:endParaRPr lang="en-US" sz="2200" dirty="0"/>
          </a:p>
        </p:txBody>
      </p:sp>
      <p:grpSp>
        <p:nvGrpSpPr>
          <p:cNvPr id="2" name="Group 15"/>
          <p:cNvGrpSpPr>
            <a:grpSpLocks noChangeAspect="1"/>
          </p:cNvGrpSpPr>
          <p:nvPr userDrawn="1"/>
        </p:nvGrpSpPr>
        <p:grpSpPr bwMode="hidden">
          <a:xfrm rot="10800000">
            <a:off x="324247" y="5157192"/>
            <a:ext cx="11628000" cy="1396996"/>
            <a:chOff x="-3905251" y="4294188"/>
            <a:chExt cx="13027839" cy="1892300"/>
          </a:xfrm>
        </p:grpSpPr>
        <p:sp>
          <p:nvSpPr>
            <p:cNvPr id="8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200" dirty="0"/>
            </a:p>
          </p:txBody>
        </p:sp>
        <p:sp>
          <p:nvSpPr>
            <p:cNvPr id="9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200" dirty="0"/>
            </a:p>
          </p:txBody>
        </p:sp>
        <p:sp>
          <p:nvSpPr>
            <p:cNvPr id="10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200" dirty="0"/>
            </a:p>
          </p:txBody>
        </p:sp>
        <p:sp>
          <p:nvSpPr>
            <p:cNvPr id="11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200" dirty="0"/>
            </a:p>
          </p:txBody>
        </p:sp>
        <p:sp useBgFill="1">
          <p:nvSpPr>
            <p:cNvPr id="12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200" dirty="0"/>
            </a:p>
          </p:txBody>
        </p:sp>
      </p:grp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Для текс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24247" y="836712"/>
            <a:ext cx="11521280" cy="1143000"/>
          </a:xfrm>
          <a:prstGeom prst="rect">
            <a:avLst/>
          </a:prstGeom>
        </p:spPr>
        <p:txBody>
          <a:bodyPr/>
          <a:lstStyle>
            <a:lvl1pPr>
              <a:defRPr sz="3600" b="1" i="0" cap="all" baseline="0">
                <a:solidFill>
                  <a:srgbClr val="EA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24" name="Текст 23"/>
          <p:cNvSpPr>
            <a:spLocks noGrp="1"/>
          </p:cNvSpPr>
          <p:nvPr>
            <p:ph type="body" sz="quarter" idx="10"/>
          </p:nvPr>
        </p:nvSpPr>
        <p:spPr>
          <a:xfrm>
            <a:off x="323850" y="2492375"/>
            <a:ext cx="11522075" cy="3816350"/>
          </a:xfrm>
          <a:prstGeom prst="rect">
            <a:avLst/>
          </a:prstGeom>
        </p:spPr>
        <p:txBody>
          <a:bodyPr/>
          <a:lstStyle>
            <a:lvl1pPr>
              <a:defRPr b="1" i="0" baseline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3" name="Rounded Rectangle 13"/>
          <p:cNvSpPr/>
          <p:nvPr userDrawn="1"/>
        </p:nvSpPr>
        <p:spPr>
          <a:xfrm flipV="1">
            <a:off x="324247" y="5301208"/>
            <a:ext cx="11573456" cy="1293323"/>
          </a:xfrm>
          <a:prstGeom prst="roundRect">
            <a:avLst>
              <a:gd name="adj" fmla="val 421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2124" tIns="56062" rIns="112124" bIns="56062" rtlCol="0" anchor="ctr"/>
          <a:lstStyle/>
          <a:p>
            <a:pPr algn="ctr"/>
            <a:endParaRPr lang="en-US" sz="2200" dirty="0"/>
          </a:p>
        </p:txBody>
      </p:sp>
      <p:grpSp>
        <p:nvGrpSpPr>
          <p:cNvPr id="2" name="Group 15"/>
          <p:cNvGrpSpPr>
            <a:grpSpLocks noChangeAspect="1"/>
          </p:cNvGrpSpPr>
          <p:nvPr userDrawn="1"/>
        </p:nvGrpSpPr>
        <p:grpSpPr bwMode="hidden">
          <a:xfrm rot="10800000" flipH="1">
            <a:off x="324247" y="5157192"/>
            <a:ext cx="11628000" cy="1396996"/>
            <a:chOff x="-3905251" y="4294188"/>
            <a:chExt cx="13027839" cy="1892300"/>
          </a:xfrm>
        </p:grpSpPr>
        <p:sp>
          <p:nvSpPr>
            <p:cNvPr id="8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200" dirty="0"/>
            </a:p>
          </p:txBody>
        </p:sp>
        <p:sp>
          <p:nvSpPr>
            <p:cNvPr id="10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200" dirty="0"/>
            </a:p>
          </p:txBody>
        </p:sp>
        <p:sp>
          <p:nvSpPr>
            <p:cNvPr id="11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200" dirty="0"/>
            </a:p>
          </p:txBody>
        </p:sp>
        <p:sp useBgFill="1">
          <p:nvSpPr>
            <p:cNvPr id="12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2200" dirty="0"/>
            </a:p>
          </p:txBody>
        </p:sp>
      </p:grp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1143000"/>
            <a:ext cx="10952798" cy="1066800"/>
          </a:xfrm>
          <a:prstGeom prst="rect">
            <a:avLst/>
          </a:prstGeo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8489" y="2249424"/>
            <a:ext cx="10952798" cy="4325112"/>
          </a:xfrm>
          <a:prstGeom prst="rect">
            <a:avLst/>
          </a:prstGeo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8766039" y="612648"/>
            <a:ext cx="1274025" cy="457200"/>
          </a:xfrm>
          <a:prstGeom prst="rect">
            <a:avLst/>
          </a:prstGeo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21.05.2025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6997621" y="612648"/>
            <a:ext cx="1764617" cy="4572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0879779" y="2272"/>
            <a:ext cx="1014148" cy="365760"/>
          </a:xfrm>
          <a:prstGeom prst="rect">
            <a:avLst/>
          </a:prstGeo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0009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2" r:id="rId2"/>
    <p:sldLayoutId id="2147483650" r:id="rId3"/>
    <p:sldLayoutId id="2147483654" r:id="rId4"/>
    <p:sldLayoutId id="2147483655" r:id="rId5"/>
    <p:sldLayoutId id="2147483657" r:id="rId6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60648"/>
            <a:ext cx="10952798" cy="10801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b="1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МБОУ ДО «Центр детского и юношеского туризма и экскурсий (юных туристов)  </a:t>
            </a:r>
            <a: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8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им. Ю. Двужильного»</a:t>
            </a:r>
            <a: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08489" y="1628800"/>
            <a:ext cx="10952798" cy="4945736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sz="1400" b="1" dirty="0" smtClean="0">
                <a:solidFill>
                  <a:schemeClr val="accent1"/>
                </a:solidFill>
              </a:rPr>
              <a:t> </a:t>
            </a:r>
            <a:endParaRPr lang="ru-RU" sz="1400" dirty="0" smtClean="0">
              <a:solidFill>
                <a:schemeClr val="accent1"/>
              </a:solidFill>
            </a:endParaRPr>
          </a:p>
          <a:p>
            <a:pPr algn="ctr">
              <a:buNone/>
            </a:pPr>
            <a:r>
              <a:rPr lang="ru-RU" sz="6000" b="1" u="sng" dirty="0" smtClean="0">
                <a:solidFill>
                  <a:schemeClr val="tx2"/>
                </a:solidFill>
              </a:rPr>
              <a:t>«Нормативно-правовые документы по безопасности в детских походах»</a:t>
            </a:r>
          </a:p>
          <a:p>
            <a:pPr>
              <a:buNone/>
            </a:pPr>
            <a:endParaRPr lang="ru-RU" sz="14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ru-RU" sz="14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ru-RU" sz="14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ru-RU" sz="14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ru-RU" sz="1400" dirty="0" smtClean="0">
              <a:solidFill>
                <a:schemeClr val="tx2"/>
              </a:solidFill>
            </a:endParaRPr>
          </a:p>
          <a:p>
            <a:pPr>
              <a:buNone/>
            </a:pPr>
            <a:endParaRPr lang="ru-RU" sz="1400" b="1" dirty="0" smtClean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650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4247" y="332656"/>
            <a:ext cx="11521280" cy="5472608"/>
          </a:xfrm>
        </p:spPr>
        <p:txBody>
          <a:bodyPr/>
          <a:lstStyle/>
          <a:p>
            <a:pPr>
              <a:lnSpc>
                <a:spcPct val="90000"/>
              </a:lnSpc>
              <a:spcBef>
                <a:spcPts val="0"/>
              </a:spcBef>
            </a:pPr>
            <a:r>
              <a:rPr lang="ru-RU" sz="3600" dirty="0" smtClean="0">
                <a:solidFill>
                  <a:schemeClr val="tx2"/>
                </a:solidFill>
                <a:latin typeface="+mj-lt"/>
              </a:rPr>
              <a:t>3.ОБЯЗАННОСТИ </a:t>
            </a:r>
            <a:r>
              <a:rPr lang="ru-RU" sz="3600" dirty="0">
                <a:solidFill>
                  <a:schemeClr val="tx2"/>
                </a:solidFill>
                <a:latin typeface="+mj-lt"/>
              </a:rPr>
              <a:t>РУКОВОДИТЕЛЯ ТУРИСТСКОЙ </a:t>
            </a:r>
            <a:r>
              <a:rPr lang="ru-RU" sz="3600" dirty="0" smtClean="0">
                <a:solidFill>
                  <a:schemeClr val="tx2"/>
                </a:solidFill>
                <a:latin typeface="+mj-lt"/>
              </a:rPr>
              <a:t>ГРУППЫ</a:t>
            </a:r>
            <a:br>
              <a:rPr lang="ru-RU" sz="3600" dirty="0" smtClean="0">
                <a:solidFill>
                  <a:schemeClr val="tx2"/>
                </a:solidFill>
                <a:latin typeface="+mj-lt"/>
              </a:rPr>
            </a:br>
            <a:r>
              <a:rPr lang="ru-RU" sz="3600" dirty="0" smtClean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3600" u="sng" dirty="0">
                <a:solidFill>
                  <a:srgbClr val="FF0000"/>
                </a:solidFill>
                <a:latin typeface="+mj-lt"/>
              </a:rPr>
              <a:t>В ПЕРИОД ПОДГОТОВКИ </a:t>
            </a:r>
            <a:r>
              <a:rPr lang="ru-RU" sz="3600" dirty="0">
                <a:solidFill>
                  <a:schemeClr val="tx2"/>
                </a:solidFill>
                <a:latin typeface="+mj-lt"/>
              </a:rPr>
              <a:t>К ТУРИСТСКОМУ МЕРОПРИЯТИЮ В ПРИРОДНОЙ СРЕДЕ</a:t>
            </a:r>
            <a:r>
              <a:rPr lang="ru-RU" sz="3600" dirty="0">
                <a:solidFill>
                  <a:schemeClr val="tx2"/>
                </a:solidFill>
              </a:rPr>
              <a:t/>
            </a:r>
            <a:br>
              <a:rPr lang="ru-RU" sz="3600" dirty="0">
                <a:solidFill>
                  <a:schemeClr val="tx2"/>
                </a:solidFill>
              </a:rPr>
            </a:br>
            <a:r>
              <a:rPr lang="ru-RU" sz="3600" dirty="0">
                <a:solidFill>
                  <a:schemeClr val="tx2"/>
                </a:solidFill>
                <a:latin typeface="+mj-lt"/>
              </a:rPr>
              <a:t>4. ОБЯЗАННОСТИ РУКОВОДИТЕЛЯ ТУРИСТСКОЙ ГРУППЫ </a:t>
            </a:r>
            <a:br>
              <a:rPr lang="ru-RU" sz="3600" dirty="0">
                <a:solidFill>
                  <a:schemeClr val="tx2"/>
                </a:solidFill>
                <a:latin typeface="+mj-lt"/>
              </a:rPr>
            </a:br>
            <a:r>
              <a:rPr lang="ru-RU" sz="3600" u="sng" dirty="0">
                <a:solidFill>
                  <a:srgbClr val="FF0000"/>
                </a:solidFill>
                <a:latin typeface="+mj-lt"/>
              </a:rPr>
              <a:t>В ПЕРИОД ПРОВЕДЕНИЯ </a:t>
            </a:r>
            <a:r>
              <a:rPr lang="ru-RU" sz="3600" dirty="0">
                <a:solidFill>
                  <a:schemeClr val="tx2"/>
                </a:solidFill>
                <a:latin typeface="+mj-lt"/>
              </a:rPr>
              <a:t>ТУРИСТСКОГО МЕРОПРИЯТИЯ В ПРИРОДНОЙ </a:t>
            </a:r>
            <a:r>
              <a:rPr lang="ru-RU" sz="3600" dirty="0" smtClean="0">
                <a:solidFill>
                  <a:schemeClr val="tx2"/>
                </a:solidFill>
                <a:latin typeface="+mj-lt"/>
              </a:rPr>
              <a:t>СРЕДЕ</a:t>
            </a:r>
            <a:br>
              <a:rPr lang="ru-RU" sz="3600" dirty="0" smtClean="0">
                <a:solidFill>
                  <a:schemeClr val="tx2"/>
                </a:solidFill>
                <a:latin typeface="+mj-lt"/>
              </a:rPr>
            </a:br>
            <a:r>
              <a:rPr lang="ru-RU" sz="3600" dirty="0" smtClean="0">
                <a:solidFill>
                  <a:schemeClr val="tx2"/>
                </a:solidFill>
                <a:latin typeface="+mj-lt"/>
              </a:rPr>
              <a:t>5</a:t>
            </a:r>
            <a:r>
              <a:rPr lang="ru-RU" sz="3600" dirty="0">
                <a:solidFill>
                  <a:schemeClr val="tx2"/>
                </a:solidFill>
                <a:latin typeface="+mj-lt"/>
              </a:rPr>
              <a:t>. ТРЕБОВАНИЯ К РУКОВОДИТЕЛЮ, ЗАМЕСТИТЕЛЮ РУКОВОДИТЕЛЯ И УЧАСТНИКАМ ТУРИСТСКИХ МЕРОПРИЯТИЙ В ПРИРОДНОЙ СРЕДЕ</a:t>
            </a:r>
            <a:r>
              <a:rPr lang="ru-RU" sz="4400" dirty="0">
                <a:solidFill>
                  <a:srgbClr val="FF0000"/>
                </a:solidFill>
              </a:rPr>
              <a:t/>
            </a:r>
            <a:br>
              <a:rPr lang="ru-RU" sz="4400" dirty="0">
                <a:solidFill>
                  <a:srgbClr val="FF0000"/>
                </a:solidFill>
              </a:rPr>
            </a:br>
            <a:r>
              <a:rPr lang="ru-RU" sz="4400" dirty="0">
                <a:solidFill>
                  <a:srgbClr val="FF0000"/>
                </a:solidFill>
              </a:rPr>
              <a:t/>
            </a:r>
            <a:br>
              <a:rPr lang="ru-RU" sz="4400" dirty="0">
                <a:solidFill>
                  <a:srgbClr val="FF0000"/>
                </a:solidFill>
              </a:rPr>
            </a:br>
            <a:endParaRPr lang="ru-RU" sz="4400" dirty="0">
              <a:solidFill>
                <a:schemeClr val="tx2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323850" y="4149080"/>
            <a:ext cx="11522075" cy="2159645"/>
          </a:xfrm>
        </p:spPr>
        <p:txBody>
          <a:bodyPr/>
          <a:lstStyle/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0685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4247" y="188640"/>
            <a:ext cx="11521280" cy="216024"/>
          </a:xfrm>
        </p:spPr>
        <p:txBody>
          <a:bodyPr/>
          <a:lstStyle/>
          <a:p>
            <a:endParaRPr lang="ru-RU" sz="8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323850" y="404664"/>
            <a:ext cx="11522075" cy="5904061"/>
          </a:xfrm>
        </p:spPr>
        <p:txBody>
          <a:bodyPr/>
          <a:lstStyle/>
          <a:p>
            <a:pPr marL="0" indent="0" algn="ctr">
              <a:lnSpc>
                <a:spcPct val="90000"/>
              </a:lnSpc>
              <a:spcBef>
                <a:spcPts val="0"/>
              </a:spcBef>
              <a:buNone/>
            </a:pPr>
            <a:endParaRPr lang="ru-RU" dirty="0" smtClean="0">
              <a:solidFill>
                <a:schemeClr val="tx2"/>
              </a:solidFill>
            </a:endParaRPr>
          </a:p>
          <a:p>
            <a:pPr marL="0" indent="0" algn="ctr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3600" dirty="0" smtClean="0">
                <a:solidFill>
                  <a:schemeClr val="tx2"/>
                </a:solidFill>
                <a:latin typeface="+mj-lt"/>
              </a:rPr>
              <a:t>6</a:t>
            </a:r>
            <a:r>
              <a:rPr lang="ru-RU" sz="3600" dirty="0">
                <a:solidFill>
                  <a:schemeClr val="tx2"/>
                </a:solidFill>
                <a:latin typeface="+mj-lt"/>
              </a:rPr>
              <a:t>. ОБЯЗАННОСТИ УЧАСТНИКОВ ОРГАНИЗОВАННОЙ ТУРИСТСКОЙ ГРУППЫ ДЕТЕЙ</a:t>
            </a:r>
          </a:p>
          <a:p>
            <a:pPr marL="0" indent="0" algn="ctr">
              <a:lnSpc>
                <a:spcPct val="90000"/>
              </a:lnSpc>
              <a:spcBef>
                <a:spcPts val="0"/>
              </a:spcBef>
              <a:buNone/>
            </a:pPr>
            <a:r>
              <a:rPr lang="ru-RU" sz="3600" dirty="0">
                <a:solidFill>
                  <a:srgbClr val="FF0000"/>
                </a:solidFill>
                <a:latin typeface="+mj-lt"/>
              </a:rPr>
              <a:t>В </a:t>
            </a:r>
            <a:r>
              <a:rPr lang="ru-RU" sz="3600" u="sng" dirty="0">
                <a:solidFill>
                  <a:srgbClr val="FF0000"/>
                </a:solidFill>
                <a:latin typeface="+mj-lt"/>
              </a:rPr>
              <a:t>ПЕРИОД ПОДГОТОВКИ </a:t>
            </a:r>
            <a:r>
              <a:rPr lang="ru-RU" sz="3600" dirty="0">
                <a:solidFill>
                  <a:schemeClr val="tx2"/>
                </a:solidFill>
                <a:latin typeface="+mj-lt"/>
              </a:rPr>
              <a:t>К ПРОВЕДЕНИЮ ТУРИСТСКОГО МЕРОПРИЯТИЯ В ПРИРОДНОЙ СРЕДЕ</a:t>
            </a:r>
          </a:p>
          <a:p>
            <a:pPr marL="0" indent="0" algn="ctr">
              <a:buNone/>
            </a:pPr>
            <a:r>
              <a:rPr lang="ru-RU" sz="3600" dirty="0">
                <a:solidFill>
                  <a:schemeClr val="tx2"/>
                </a:solidFill>
                <a:latin typeface="+mj-lt"/>
              </a:rPr>
              <a:t>7. </a:t>
            </a:r>
            <a:r>
              <a:rPr lang="ru-RU" sz="3600" dirty="0" smtClean="0">
                <a:solidFill>
                  <a:schemeClr val="tx2"/>
                </a:solidFill>
                <a:latin typeface="+mj-lt"/>
              </a:rPr>
              <a:t>ОБЯЗАННОСТИ УЧАСТНИКОВ ТУРИСТСКОЙ ГРУППЫ ДЕТЕЙ  </a:t>
            </a:r>
            <a:r>
              <a:rPr lang="ru-RU" sz="3600" u="sng" dirty="0" smtClean="0">
                <a:solidFill>
                  <a:srgbClr val="FF0000"/>
                </a:solidFill>
                <a:latin typeface="+mj-lt"/>
              </a:rPr>
              <a:t>В ПЕРИОД ПРОВЕДЕНИЯ </a:t>
            </a:r>
            <a:r>
              <a:rPr lang="ru-RU" sz="3600" dirty="0" smtClean="0">
                <a:solidFill>
                  <a:schemeClr val="tx2"/>
                </a:solidFill>
                <a:latin typeface="+mj-lt"/>
              </a:rPr>
              <a:t>ТУРИСТСКОГО </a:t>
            </a:r>
            <a:r>
              <a:rPr lang="ru-RU" sz="3600" dirty="0">
                <a:solidFill>
                  <a:schemeClr val="tx2"/>
                </a:solidFill>
                <a:latin typeface="+mj-lt"/>
              </a:rPr>
              <a:t>МЕРОПРИЯТИЯ В ПРИРОДНОЙ СРЕДЕ</a:t>
            </a:r>
          </a:p>
          <a:p>
            <a:pPr marL="0" indent="0" algn="ctr">
              <a:buNone/>
            </a:pPr>
            <a:r>
              <a:rPr lang="ru-RU" sz="3600" dirty="0">
                <a:solidFill>
                  <a:schemeClr val="tx2"/>
                </a:solidFill>
                <a:latin typeface="+mj-lt"/>
              </a:rPr>
              <a:t>8. ТРЕБОВАНИЯ ПО ОРГАНИЗАЦИИ И ПРОВЕДЕНИЮ </a:t>
            </a:r>
            <a:r>
              <a:rPr lang="ru-RU" sz="3600" u="sng" dirty="0">
                <a:solidFill>
                  <a:srgbClr val="FF0000"/>
                </a:solidFill>
                <a:latin typeface="+mj-lt"/>
              </a:rPr>
              <a:t>ТУРИСТСКИХ СПОРТИВНЫХ МАРШРУТОВ</a:t>
            </a:r>
          </a:p>
          <a:p>
            <a:pPr algn="ctr"/>
            <a:endParaRPr lang="ru-RU" sz="3600" dirty="0">
              <a:solidFill>
                <a:schemeClr val="tx2"/>
              </a:solidFill>
              <a:latin typeface="+mj-lt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55290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4247" y="548680"/>
            <a:ext cx="11521280" cy="1143000"/>
          </a:xfrm>
        </p:spPr>
        <p:txBody>
          <a:bodyPr/>
          <a:lstStyle/>
          <a:p>
            <a:r>
              <a:rPr lang="ru-RU" sz="4000" dirty="0" smtClean="0">
                <a:solidFill>
                  <a:schemeClr val="tx2"/>
                </a:solidFill>
                <a:latin typeface="+mj-lt"/>
              </a:rPr>
              <a:t>Приложения</a:t>
            </a:r>
            <a:endParaRPr lang="ru-RU" sz="40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0"/>
          </p:nvPr>
        </p:nvSpPr>
        <p:spPr>
          <a:xfrm>
            <a:off x="324247" y="1916832"/>
            <a:ext cx="11522075" cy="2952328"/>
          </a:xfrm>
        </p:spPr>
        <p:txBody>
          <a:bodyPr/>
          <a:lstStyle/>
          <a:p>
            <a:pPr marL="0" indent="0">
              <a:lnSpc>
                <a:spcPct val="9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FF0000"/>
                </a:solidFill>
                <a:latin typeface="+mn-lt"/>
              </a:rPr>
              <a:t>Рекомендуемая форма приказа </a:t>
            </a:r>
            <a:r>
              <a:rPr lang="ru-RU" dirty="0" smtClean="0">
                <a:latin typeface="+mn-lt"/>
              </a:rPr>
              <a:t>об организации туристского мероприятия в природной среде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endParaRPr lang="ru-RU" dirty="0" smtClean="0">
              <a:latin typeface="+mn-lt"/>
            </a:endParaRPr>
          </a:p>
          <a:p>
            <a:pPr marL="0" indent="0">
              <a:lnSpc>
                <a:spcPct val="90000"/>
              </a:lnSpc>
              <a:spcBef>
                <a:spcPts val="0"/>
              </a:spcBef>
            </a:pPr>
            <a:r>
              <a:rPr lang="ru-RU" dirty="0" smtClean="0">
                <a:solidFill>
                  <a:srgbClr val="FF0000"/>
                </a:solidFill>
                <a:latin typeface="+mn-lt"/>
              </a:rPr>
              <a:t>Рекомендуемая форма заявления </a:t>
            </a:r>
            <a:r>
              <a:rPr lang="ru-RU" dirty="0" smtClean="0">
                <a:latin typeface="+mn-lt"/>
              </a:rPr>
              <a:t>на участие несовершеннолетнего ребенка в туристском мероприятии в природной среде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ru-RU" dirty="0" smtClean="0">
                <a:latin typeface="+mn-lt"/>
              </a:rPr>
              <a:t> </a:t>
            </a:r>
          </a:p>
          <a:p>
            <a:pPr marL="0" indent="0">
              <a:lnSpc>
                <a:spcPct val="90000"/>
              </a:lnSpc>
              <a:spcBef>
                <a:spcPts val="0"/>
              </a:spcBef>
            </a:pPr>
            <a:endParaRPr lang="ru-RU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72069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4247" y="260648"/>
            <a:ext cx="11521280" cy="1728192"/>
          </a:xfrm>
        </p:spPr>
        <p:txBody>
          <a:bodyPr/>
          <a:lstStyle/>
          <a:p>
            <a:r>
              <a:rPr lang="ru-RU" sz="3200" u="sng" dirty="0" smtClean="0"/>
              <a:t>ПОСТАНОВЛЕНИЕ</a:t>
            </a:r>
            <a:br>
              <a:rPr lang="ru-RU" sz="3200" u="sng" dirty="0" smtClean="0"/>
            </a:br>
            <a:r>
              <a:rPr lang="ru-RU" sz="3200" u="sng" dirty="0" smtClean="0"/>
              <a:t>ПРАВИТЕЛЬСТВА РОССТЙСКОЙ ФЕДЕРАЦИИ</a:t>
            </a:r>
            <a:br>
              <a:rPr lang="ru-RU" sz="3200" u="sng" dirty="0" smtClean="0"/>
            </a:br>
            <a:r>
              <a:rPr lang="ru-RU" sz="3200" u="sng" dirty="0" smtClean="0"/>
              <a:t>ОТ 3 МАРТА 2017 ГОДА №252</a:t>
            </a:r>
            <a:endParaRPr lang="ru-RU" sz="3200" u="sng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323850" y="1916832"/>
            <a:ext cx="11522075" cy="4608512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«О НЕКОТОРЫХ ВОПРОСАХ ОБЕСПЕЧЕНИЯ БЕЗОПАСНОСТИ ТУРИЗМА В РФ»</a:t>
            </a:r>
          </a:p>
          <a:p>
            <a:r>
              <a:rPr lang="ru-RU" sz="2400" dirty="0" smtClean="0"/>
              <a:t>ТУРИСТАМ И ТУРИСТСКИМ ГРУППАМ С НЕСОВЕРШЕННОЛЕТНИМИ ДЕТЬМИ ОСУЩЕСТВЛЯЮЩИХ </a:t>
            </a:r>
            <a:r>
              <a:rPr lang="ru-RU" sz="2400" u="sng" dirty="0" smtClean="0">
                <a:solidFill>
                  <a:srgbClr val="FF0000"/>
                </a:solidFill>
              </a:rPr>
              <a:t>САМОСТОЯТЕЛЬНЫЕ ПУТЕШЕСТВИЯ </a:t>
            </a:r>
          </a:p>
          <a:p>
            <a:r>
              <a:rPr lang="ru-RU" sz="2400" dirty="0" smtClean="0">
                <a:solidFill>
                  <a:schemeClr val="tx2"/>
                </a:solidFill>
              </a:rPr>
              <a:t>ЗА 10 ДНЕЙ ДО НАЧАЛА ПУТЕШЕСТВИЯ ИНФОРМИРОВАТЬ МЧС О МАРШРУТАХ ПЕРЕДВИЖЕНИЯ, ПРОХОДЯЩИХ ПО ТРУДНОДОСТУПНОЙ МЕСТНОСТИ, ВОДНЫМ, ГОРНЫМ, СПЕЛЕОЛОГИЧЕСКИМ И ДРУГИМ ОБЪЕКТАМ, </a:t>
            </a:r>
            <a:r>
              <a:rPr lang="ru-RU" sz="2400" u="sng" dirty="0" smtClean="0">
                <a:solidFill>
                  <a:srgbClr val="FF0000"/>
                </a:solidFill>
              </a:rPr>
              <a:t>СВЯЗАННЫМ С ПОВЫШЕННЫМ РИСКОМ ДЛЯ ЖИЗНИ</a:t>
            </a:r>
            <a:r>
              <a:rPr lang="ru-RU" sz="2400" dirty="0" smtClean="0">
                <a:solidFill>
                  <a:schemeClr val="tx2"/>
                </a:solidFill>
              </a:rPr>
              <a:t>, ПРИЧИНЕНИЕМ ВРЕДА ЗДОРОВЬЮ ТУРИСТОВ И ИХ ИМУЩЕСТВУ.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81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764704"/>
            <a:ext cx="10952798" cy="3600400"/>
          </a:xfrm>
        </p:spPr>
        <p:txBody>
          <a:bodyPr/>
          <a:lstStyle/>
          <a:p>
            <a:r>
              <a:rPr lang="ru-RU" sz="8000" b="1" u="sng" dirty="0" smtClean="0">
                <a:solidFill>
                  <a:srgbClr val="00B050"/>
                </a:solidFill>
              </a:rPr>
              <a:t>ПЕРЕВОЗКА</a:t>
            </a:r>
            <a:br>
              <a:rPr lang="ru-RU" sz="8000" b="1" u="sng" dirty="0" smtClean="0">
                <a:solidFill>
                  <a:srgbClr val="00B050"/>
                </a:solidFill>
              </a:rPr>
            </a:br>
            <a:r>
              <a:rPr lang="ru-RU" sz="8000" b="1" u="sng" dirty="0" smtClean="0">
                <a:solidFill>
                  <a:srgbClr val="00B050"/>
                </a:solidFill>
              </a:rPr>
              <a:t> ДЕТЕЙ </a:t>
            </a:r>
            <a:br>
              <a:rPr lang="ru-RU" sz="8000" b="1" u="sng" dirty="0" smtClean="0">
                <a:solidFill>
                  <a:srgbClr val="00B050"/>
                </a:solidFill>
              </a:rPr>
            </a:br>
            <a:r>
              <a:rPr lang="ru-RU" sz="8000" b="1" u="sng" dirty="0" smtClean="0">
                <a:solidFill>
                  <a:srgbClr val="00B050"/>
                </a:solidFill>
              </a:rPr>
              <a:t>ТРАНСПОРТОМ</a:t>
            </a:r>
            <a:endParaRPr lang="ru-RU" sz="8000" b="1" u="sng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8489" y="4869160"/>
            <a:ext cx="10952798" cy="1705376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95577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4247" y="188640"/>
            <a:ext cx="11521280" cy="216024"/>
          </a:xfrm>
        </p:spPr>
        <p:txBody>
          <a:bodyPr/>
          <a:lstStyle/>
          <a:p>
            <a:endParaRPr lang="ru-RU" sz="8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323850" y="620688"/>
            <a:ext cx="11522075" cy="5688037"/>
          </a:xfrm>
        </p:spPr>
        <p:txBody>
          <a:bodyPr/>
          <a:lstStyle/>
          <a:p>
            <a:pPr marL="0" indent="0" algn="ctr">
              <a:buNone/>
            </a:pPr>
            <a:r>
              <a:rPr lang="ru-RU" sz="4400" u="sng" dirty="0" smtClean="0">
                <a:solidFill>
                  <a:srgbClr val="FF0000"/>
                </a:solidFill>
              </a:rPr>
              <a:t>Постановление Правительства РФ </a:t>
            </a:r>
          </a:p>
          <a:p>
            <a:pPr marL="0" indent="0" algn="ctr">
              <a:buNone/>
            </a:pPr>
            <a:r>
              <a:rPr lang="ru-RU" sz="4400" u="sng" dirty="0" smtClean="0">
                <a:solidFill>
                  <a:srgbClr val="FF0000"/>
                </a:solidFill>
              </a:rPr>
              <a:t>от 23.09.2020г. №1527</a:t>
            </a:r>
          </a:p>
          <a:p>
            <a:pPr marL="0" indent="0" algn="ctr">
              <a:buNone/>
            </a:pPr>
            <a:r>
              <a:rPr lang="ru-RU" sz="4400" dirty="0" smtClean="0">
                <a:solidFill>
                  <a:schemeClr val="tx2"/>
                </a:solidFill>
              </a:rPr>
              <a:t>«Об утверждении Правил организованной перевозки группы детей автобусами»</a:t>
            </a:r>
            <a:endParaRPr lang="ru-RU" sz="4400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5026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764704"/>
            <a:ext cx="10952798" cy="3600400"/>
          </a:xfrm>
        </p:spPr>
        <p:txBody>
          <a:bodyPr/>
          <a:lstStyle/>
          <a:p>
            <a:r>
              <a:rPr lang="ru-RU" sz="8000" b="1" u="sng" dirty="0" smtClean="0">
                <a:solidFill>
                  <a:srgbClr val="00B050"/>
                </a:solidFill>
              </a:rPr>
              <a:t>ПИТАНИЕ </a:t>
            </a:r>
            <a:br>
              <a:rPr lang="ru-RU" sz="8000" b="1" u="sng" dirty="0" smtClean="0">
                <a:solidFill>
                  <a:srgbClr val="00B050"/>
                </a:solidFill>
              </a:rPr>
            </a:br>
            <a:r>
              <a:rPr lang="ru-RU" sz="8000" b="1" u="sng" dirty="0" smtClean="0">
                <a:solidFill>
                  <a:srgbClr val="00B050"/>
                </a:solidFill>
              </a:rPr>
              <a:t>В ПОХОДЕ</a:t>
            </a:r>
            <a:endParaRPr lang="ru-RU" sz="8000" b="1" u="sng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8489" y="4869160"/>
            <a:ext cx="10952798" cy="1705376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95577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4247" y="332656"/>
            <a:ext cx="11521280" cy="2448272"/>
          </a:xfrm>
        </p:spPr>
        <p:txBody>
          <a:bodyPr/>
          <a:lstStyle/>
          <a:p>
            <a:r>
              <a:rPr lang="ru-RU" sz="3200" u="sng" dirty="0" smtClean="0"/>
              <a:t>Постановление </a:t>
            </a:r>
            <a:br>
              <a:rPr lang="ru-RU" sz="3200" u="sng" dirty="0" smtClean="0"/>
            </a:br>
            <a:r>
              <a:rPr lang="ru-RU" sz="3200" u="sng" dirty="0" smtClean="0"/>
              <a:t>главного </a:t>
            </a:r>
            <a:r>
              <a:rPr lang="ru-RU" sz="3200" u="sng" dirty="0" err="1" smtClean="0"/>
              <a:t>государственнного</a:t>
            </a:r>
            <a:r>
              <a:rPr lang="ru-RU" sz="3200" u="sng" dirty="0" smtClean="0"/>
              <a:t> санитарного врача </a:t>
            </a:r>
            <a:r>
              <a:rPr lang="ru-RU" sz="3200" u="sng" dirty="0" err="1" smtClean="0"/>
              <a:t>рф</a:t>
            </a:r>
            <a:r>
              <a:rPr lang="ru-RU" sz="3200" u="sng" dirty="0" smtClean="0"/>
              <a:t/>
            </a:r>
            <a:br>
              <a:rPr lang="ru-RU" sz="3200" u="sng" dirty="0" smtClean="0"/>
            </a:br>
            <a:r>
              <a:rPr lang="ru-RU" sz="3200" u="sng" dirty="0" smtClean="0"/>
              <a:t>от 28.01.2021г. № 2 (</a:t>
            </a:r>
            <a:r>
              <a:rPr lang="ru-RU" sz="3200" u="sng" dirty="0" err="1" smtClean="0"/>
              <a:t>санпин</a:t>
            </a:r>
            <a:r>
              <a:rPr lang="ru-RU" sz="3200" u="sng" dirty="0" smtClean="0"/>
              <a:t> 1.2.3685-21)</a:t>
            </a:r>
            <a:br>
              <a:rPr lang="ru-RU" sz="3200" u="sng" dirty="0" smtClean="0"/>
            </a:br>
            <a:r>
              <a:rPr lang="ru-RU" sz="3200" dirty="0" smtClean="0">
                <a:solidFill>
                  <a:schemeClr val="tx2"/>
                </a:solidFill>
              </a:rPr>
              <a:t>«гигиенические нормативы и требования к обеспечению безопасности для человека факторов среды обитания»</a:t>
            </a:r>
            <a:endParaRPr lang="ru-RU" sz="3200" dirty="0">
              <a:solidFill>
                <a:schemeClr val="tx2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323850" y="4221087"/>
            <a:ext cx="11522075" cy="2087637"/>
          </a:xfrm>
        </p:spPr>
        <p:txBody>
          <a:bodyPr/>
          <a:lstStyle/>
          <a:p>
            <a:r>
              <a:rPr lang="ru-RU" sz="2800" dirty="0" smtClean="0"/>
              <a:t>Таблица 6.20 стр. 384 «Виды и масса продуктов в наборе»</a:t>
            </a:r>
          </a:p>
          <a:p>
            <a:r>
              <a:rPr lang="ru-RU" sz="2800" dirty="0" smtClean="0"/>
              <a:t>Сухой паек</a:t>
            </a:r>
          </a:p>
          <a:p>
            <a:r>
              <a:rPr lang="ru-RU" sz="2800" dirty="0" smtClean="0"/>
              <a:t>Костровое питание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04426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764704"/>
            <a:ext cx="10952798" cy="3600400"/>
          </a:xfrm>
        </p:spPr>
        <p:txBody>
          <a:bodyPr/>
          <a:lstStyle/>
          <a:p>
            <a:r>
              <a:rPr lang="ru-RU" sz="8000" b="1" u="sng" dirty="0" smtClean="0">
                <a:solidFill>
                  <a:srgbClr val="00B050"/>
                </a:solidFill>
              </a:rPr>
              <a:t>ОКАЗАНИЕ</a:t>
            </a:r>
            <a:br>
              <a:rPr lang="ru-RU" sz="8000" b="1" u="sng" dirty="0" smtClean="0">
                <a:solidFill>
                  <a:srgbClr val="00B050"/>
                </a:solidFill>
              </a:rPr>
            </a:br>
            <a:r>
              <a:rPr lang="ru-RU" sz="8000" b="1" u="sng" dirty="0" smtClean="0">
                <a:solidFill>
                  <a:srgbClr val="00B050"/>
                </a:solidFill>
              </a:rPr>
              <a:t> ПЕРВОЙ </a:t>
            </a:r>
            <a:br>
              <a:rPr lang="ru-RU" sz="8000" b="1" u="sng" dirty="0" smtClean="0">
                <a:solidFill>
                  <a:srgbClr val="00B050"/>
                </a:solidFill>
              </a:rPr>
            </a:br>
            <a:r>
              <a:rPr lang="ru-RU" sz="8000" b="1" u="sng" dirty="0" smtClean="0">
                <a:solidFill>
                  <a:srgbClr val="00B050"/>
                </a:solidFill>
              </a:rPr>
              <a:t>ПОМОЩИ</a:t>
            </a:r>
            <a:endParaRPr lang="ru-RU" sz="8000" b="1" u="sng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8489" y="4869160"/>
            <a:ext cx="10952798" cy="1705376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95577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4247" y="620688"/>
            <a:ext cx="11521280" cy="2088232"/>
          </a:xfrm>
        </p:spPr>
        <p:txBody>
          <a:bodyPr/>
          <a:lstStyle/>
          <a:p>
            <a:r>
              <a:rPr lang="ru-RU" sz="3200" u="sng" dirty="0" smtClean="0"/>
              <a:t>ТРУДОВООЙ КОДЕКС РФ </a:t>
            </a:r>
            <a:br>
              <a:rPr lang="ru-RU" sz="3200" u="sng" dirty="0" smtClean="0"/>
            </a:br>
            <a:r>
              <a:rPr lang="ru-RU" sz="3200" u="sng" dirty="0" smtClean="0"/>
              <a:t>«Обучение и профессиональная подготовка в области охраны труда»</a:t>
            </a:r>
            <a:endParaRPr lang="ru-RU" sz="3200" u="sng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323850" y="2852936"/>
            <a:ext cx="11522075" cy="3455789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/>
              <a:t>Статья 225 </a:t>
            </a:r>
            <a:r>
              <a:rPr lang="ru-RU" sz="2800" dirty="0" smtClean="0"/>
              <a:t>«Обучение безопасным методам и приемам оказания первой помощи пострадавшим»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2649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764704"/>
            <a:ext cx="10952798" cy="4896544"/>
          </a:xfrm>
        </p:spPr>
        <p:txBody>
          <a:bodyPr/>
          <a:lstStyle/>
          <a:p>
            <a:r>
              <a:rPr lang="ru-RU" sz="8000" b="1" u="sng" dirty="0" smtClean="0">
                <a:solidFill>
                  <a:srgbClr val="00B050"/>
                </a:solidFill>
              </a:rPr>
              <a:t>РЕГЛАМЕНТ</a:t>
            </a:r>
            <a:br>
              <a:rPr lang="ru-RU" sz="8000" b="1" u="sng" dirty="0" smtClean="0">
                <a:solidFill>
                  <a:srgbClr val="00B050"/>
                </a:solidFill>
              </a:rPr>
            </a:br>
            <a:r>
              <a:rPr lang="ru-RU" sz="8000" b="1" u="sng" dirty="0" smtClean="0">
                <a:solidFill>
                  <a:srgbClr val="00B050"/>
                </a:solidFill>
              </a:rPr>
              <a:t>МЕРОПРИЯТИЙ</a:t>
            </a:r>
            <a:br>
              <a:rPr lang="ru-RU" sz="8000" b="1" u="sng" dirty="0" smtClean="0">
                <a:solidFill>
                  <a:srgbClr val="00B050"/>
                </a:solidFill>
              </a:rPr>
            </a:br>
            <a:r>
              <a:rPr lang="ru-RU" sz="8000" b="1" u="sng" dirty="0" smtClean="0">
                <a:solidFill>
                  <a:srgbClr val="00B050"/>
                </a:solidFill>
              </a:rPr>
              <a:t>В ПРИРОДНОЙ</a:t>
            </a:r>
            <a:br>
              <a:rPr lang="ru-RU" sz="8000" b="1" u="sng" dirty="0" smtClean="0">
                <a:solidFill>
                  <a:srgbClr val="00B050"/>
                </a:solidFill>
              </a:rPr>
            </a:br>
            <a:r>
              <a:rPr lang="ru-RU" sz="8000" b="1" u="sng" dirty="0" smtClean="0">
                <a:solidFill>
                  <a:srgbClr val="00B050"/>
                </a:solidFill>
              </a:rPr>
              <a:t> СРЕДЕ</a:t>
            </a:r>
            <a:endParaRPr lang="ru-RU" sz="8000" b="1" u="sng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8489" y="6093296"/>
            <a:ext cx="10952798" cy="48124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635865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4247" y="260648"/>
            <a:ext cx="11521280" cy="1152128"/>
          </a:xfrm>
        </p:spPr>
        <p:txBody>
          <a:bodyPr/>
          <a:lstStyle/>
          <a:p>
            <a:r>
              <a:rPr lang="ru-RU" sz="3200" u="sng" dirty="0" smtClean="0"/>
              <a:t>ФЕДЕРАЛЬНЫЙ ЗАКОН ОТ 21.11.2011 № 323</a:t>
            </a:r>
            <a:br>
              <a:rPr lang="ru-RU" sz="3200" u="sng" dirty="0" smtClean="0"/>
            </a:br>
            <a:r>
              <a:rPr lang="ru-RU" sz="3200" u="sng" dirty="0" smtClean="0"/>
              <a:t>«ОБ ОСНОВАХ ОХРАНЫ ЗДОРОВЬЯ ГРАЖДАН РФ»</a:t>
            </a:r>
            <a:endParaRPr lang="ru-RU" sz="3200" u="sng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323850" y="1556792"/>
            <a:ext cx="11522075" cy="4751933"/>
          </a:xfrm>
        </p:spPr>
        <p:txBody>
          <a:bodyPr/>
          <a:lstStyle/>
          <a:p>
            <a:pPr marL="0" indent="0" algn="ctr">
              <a:buNone/>
            </a:pPr>
            <a:endParaRPr lang="ru-RU" sz="2800" dirty="0" smtClean="0"/>
          </a:p>
          <a:p>
            <a:pPr marL="0" indent="0" algn="ctr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СТАТЬЯ 31 «ПЕРВАЯ ПОМОЩЬ»</a:t>
            </a:r>
          </a:p>
          <a:p>
            <a:r>
              <a:rPr lang="ru-RU" sz="2800" dirty="0" smtClean="0"/>
              <a:t>ПЕРВАЯ ПОМОЩЬ ДО ОКАЗАНИЯ МЕДИЦИНСКОЙ ПОМОЩИ ОКАЗЫВАЕТСЯ ГРАЖДАНАМ ПРИ НЕСЧАСТНЫХ СЛУЧАЯХ, ТРАВМАХ, РАНЕНИЯХ, ПОРАЖЕНИЯХ, ОТРАВЛЕНИЯХ, ДРУГИХ СОСТОЯНИЯХ И ЗАБОЛЕВАНИЯХ, УГРОЖАЮЩИХ ИХ ЖИЗНЬЮ И ЗДОРОВЬЮ…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1697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4247" y="620688"/>
            <a:ext cx="11521280" cy="2088232"/>
          </a:xfrm>
        </p:spPr>
        <p:txBody>
          <a:bodyPr/>
          <a:lstStyle/>
          <a:p>
            <a:r>
              <a:rPr lang="ru-RU" sz="3200" u="sng" dirty="0" smtClean="0"/>
              <a:t>ТРУДОВООЙ КОДЕКС РФ </a:t>
            </a:r>
            <a:br>
              <a:rPr lang="ru-RU" sz="3200" u="sng" dirty="0" smtClean="0"/>
            </a:br>
            <a:r>
              <a:rPr lang="ru-RU" sz="3200" u="sng" dirty="0" smtClean="0"/>
              <a:t>«Обучение и профессиональная подготовка в области охраны труда»</a:t>
            </a:r>
            <a:endParaRPr lang="ru-RU" sz="3200" u="sng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323850" y="2852936"/>
            <a:ext cx="11522075" cy="3455789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/>
              <a:t>Статья 225 </a:t>
            </a:r>
            <a:r>
              <a:rPr lang="ru-RU" sz="2800" dirty="0" smtClean="0"/>
              <a:t>«Обучение безопасным методам и приемам оказания первой помощи пострадавшим»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0859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4247" y="620688"/>
            <a:ext cx="11521280" cy="2088232"/>
          </a:xfrm>
        </p:spPr>
        <p:txBody>
          <a:bodyPr/>
          <a:lstStyle/>
          <a:p>
            <a:r>
              <a:rPr lang="ru-RU" sz="3200" u="sng" dirty="0" smtClean="0"/>
              <a:t>ПРИКАЗ МИНЗДРАВСОЦРАЗВИТИЯ РОССИИ</a:t>
            </a:r>
            <a:br>
              <a:rPr lang="ru-RU" sz="3200" u="sng" dirty="0" smtClean="0"/>
            </a:br>
            <a:r>
              <a:rPr lang="ru-RU" sz="3200" u="sng" dirty="0" smtClean="0"/>
              <a:t>ОТ 04.05.2012 №477</a:t>
            </a:r>
            <a:br>
              <a:rPr lang="ru-RU" sz="3200" u="sng" dirty="0" smtClean="0"/>
            </a:br>
            <a:r>
              <a:rPr lang="ru-RU" sz="3200" u="sng" dirty="0" smtClean="0">
                <a:solidFill>
                  <a:schemeClr val="tx2"/>
                </a:solidFill>
              </a:rPr>
              <a:t>«ОБ УТВЕРЖДЕНИИ ПЕРЕЧНЯ СОСТОЯНИЙ, ПРИ КОТОРЫХ ОКАЗЫВАЕТСЯ ПЕРВАЯ ПОМОЩЬ…»</a:t>
            </a:r>
            <a:endParaRPr lang="ru-RU" sz="3200" u="sng" dirty="0">
              <a:solidFill>
                <a:schemeClr val="tx2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323850" y="2852936"/>
            <a:ext cx="11522075" cy="3455789"/>
          </a:xfrm>
        </p:spPr>
        <p:txBody>
          <a:bodyPr/>
          <a:lstStyle/>
          <a:p>
            <a:r>
              <a:rPr lang="ru-RU" sz="2800" dirty="0" smtClean="0"/>
              <a:t>ПЕРЕЧЕНЬ СОСТОЯНИЙ, ПРИ КОТОРЫХ ОКАЗЫВАЕТСЯ ПЕРВАЯ ПОМОЩЬ</a:t>
            </a:r>
          </a:p>
          <a:p>
            <a:r>
              <a:rPr lang="ru-RU" sz="2800" dirty="0" smtClean="0"/>
              <a:t>ПЕРЕЧЕНЬ МЕРОПРИЯТИЙ ПО ОКАЗАНИЮ ПЕРВОЙ ПОМОЩИ</a:t>
            </a:r>
          </a:p>
          <a:p>
            <a:r>
              <a:rPr lang="ru-RU" sz="2800" dirty="0" smtClean="0"/>
              <a:t>ПЕРЕЧЕНЬ МЕРОПРИЯТИЙ </a:t>
            </a:r>
            <a:r>
              <a:rPr lang="ru-RU" sz="2800" dirty="0"/>
              <a:t>ПО ОКАЗАНИЮ ПЕРВОЙ ПОМОЩИ</a:t>
            </a:r>
          </a:p>
          <a:p>
            <a:endParaRPr lang="ru-RU" sz="2800" dirty="0"/>
          </a:p>
          <a:p>
            <a:endParaRPr lang="ru-RU" sz="2800" u="sng" dirty="0"/>
          </a:p>
        </p:txBody>
      </p:sp>
    </p:spTree>
    <p:extLst>
      <p:ext uri="{BB962C8B-B14F-4D97-AF65-F5344CB8AC3E}">
        <p14:creationId xmlns:p14="http://schemas.microsoft.com/office/powerpoint/2010/main" val="175200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4247" y="260648"/>
            <a:ext cx="11521280" cy="2736304"/>
          </a:xfrm>
        </p:spPr>
        <p:txBody>
          <a:bodyPr/>
          <a:lstStyle/>
          <a:p>
            <a:r>
              <a:rPr lang="ru-RU" sz="3200" u="sng" dirty="0" smtClean="0">
                <a:solidFill>
                  <a:srgbClr val="FF0000"/>
                </a:solidFill>
              </a:rPr>
              <a:t>Приказ </a:t>
            </a:r>
            <a:r>
              <a:rPr lang="ru-RU" sz="3200" u="sng" dirty="0" smtClean="0"/>
              <a:t>Министерства </a:t>
            </a:r>
            <a:r>
              <a:rPr lang="ru-RU" sz="3200" u="sng" dirty="0"/>
              <a:t>здравоохранения РФ </a:t>
            </a:r>
            <a:r>
              <a:rPr lang="ru-RU" sz="3200" u="sng" dirty="0" smtClean="0"/>
              <a:t/>
            </a:r>
            <a:br>
              <a:rPr lang="ru-RU" sz="3200" u="sng" dirty="0" smtClean="0"/>
            </a:br>
            <a:r>
              <a:rPr lang="ru-RU" sz="3200" u="sng" dirty="0" smtClean="0"/>
              <a:t>от </a:t>
            </a:r>
            <a:r>
              <a:rPr lang="ru-RU" sz="3200" u="sng" dirty="0"/>
              <a:t>13 июня 2018 г. N 327н</a:t>
            </a:r>
            <a:r>
              <a:rPr lang="ru-RU" sz="2400" u="sng" dirty="0"/>
              <a:t/>
            </a:r>
            <a:br>
              <a:rPr lang="ru-RU" sz="2400" u="sng" dirty="0"/>
            </a:br>
            <a:r>
              <a:rPr lang="ru-RU" sz="2800" u="sng" dirty="0" smtClean="0"/>
              <a:t>Приложение </a:t>
            </a:r>
            <a:r>
              <a:rPr lang="ru-RU" sz="2800" u="sng" dirty="0"/>
              <a:t>N 3</a:t>
            </a:r>
            <a:br>
              <a:rPr lang="ru-RU" sz="2800" u="sng" dirty="0"/>
            </a:br>
            <a:r>
              <a:rPr lang="ru-RU" sz="2800" dirty="0"/>
              <a:t>к </a:t>
            </a:r>
            <a:r>
              <a:rPr lang="ru-RU" sz="2800" dirty="0" smtClean="0">
                <a:solidFill>
                  <a:srgbClr val="FF0000"/>
                </a:solidFill>
              </a:rPr>
              <a:t>Порядку </a:t>
            </a:r>
            <a:r>
              <a:rPr lang="ru-RU" sz="2800" dirty="0" smtClean="0"/>
              <a:t>оказания </a:t>
            </a:r>
            <a:r>
              <a:rPr lang="ru-RU" sz="2800" dirty="0"/>
              <a:t>медицинской помощи</a:t>
            </a:r>
            <a:br>
              <a:rPr lang="ru-RU" sz="2800" dirty="0"/>
            </a:br>
            <a:r>
              <a:rPr lang="ru-RU" sz="2800" dirty="0"/>
              <a:t>несовершеннолетним в период</a:t>
            </a:r>
            <a:br>
              <a:rPr lang="ru-RU" sz="2800" dirty="0"/>
            </a:br>
            <a:r>
              <a:rPr lang="ru-RU" sz="2800" dirty="0"/>
              <a:t>оздоровления и организованного </a:t>
            </a:r>
            <a:r>
              <a:rPr lang="ru-RU" sz="2800" dirty="0" smtClean="0"/>
              <a:t>отдыха</a:t>
            </a:r>
            <a:r>
              <a:rPr lang="ru-RU" sz="2000" dirty="0"/>
              <a:t/>
            </a:r>
            <a:br>
              <a:rPr lang="ru-RU" sz="2000" dirty="0"/>
            </a:br>
            <a:endParaRPr lang="ru-RU" sz="20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323850" y="3212976"/>
            <a:ext cx="11522075" cy="3095749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u="sng" dirty="0" smtClean="0"/>
              <a:t>Перечень</a:t>
            </a:r>
            <a:r>
              <a:rPr lang="ru-RU" sz="2800" u="sng" dirty="0"/>
              <a:t/>
            </a:r>
            <a:br>
              <a:rPr lang="ru-RU" sz="2800" u="sng" dirty="0"/>
            </a:br>
            <a:r>
              <a:rPr lang="ru-RU" sz="2800" u="sng" dirty="0"/>
              <a:t>лекарственных препаратов </a:t>
            </a:r>
            <a:r>
              <a:rPr lang="ru-RU" sz="2800" dirty="0"/>
              <a:t>для медицинского применения и медицинских изделий, необходимых для оказания медицинской помощи в медицинском пункте организации отдыха детей и их оздоровления</a:t>
            </a:r>
            <a:r>
              <a:rPr lang="ru-RU" sz="2800" baseline="30000" dirty="0"/>
              <a:t> </a:t>
            </a:r>
            <a:endParaRPr lang="ru-RU" sz="2800" dirty="0"/>
          </a:p>
          <a:p>
            <a:pPr marL="0" indent="0" algn="ctr">
              <a:buNone/>
            </a:pPr>
            <a:r>
              <a:rPr lang="ru-RU" sz="2400" dirty="0"/>
              <a:t>С изменениями и дополнениями </a:t>
            </a:r>
            <a:r>
              <a:rPr lang="ru-RU" sz="2400" dirty="0" smtClean="0"/>
              <a:t>от 17 </a:t>
            </a:r>
            <a:r>
              <a:rPr lang="ru-RU" sz="2400" dirty="0"/>
              <a:t>июля 2019 г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48918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4247" y="188640"/>
            <a:ext cx="11521280" cy="1656184"/>
          </a:xfrm>
        </p:spPr>
        <p:txBody>
          <a:bodyPr/>
          <a:lstStyle/>
          <a:p>
            <a:r>
              <a:rPr lang="ru-RU" sz="3200" u="sng" dirty="0" smtClean="0"/>
              <a:t>Постановление Главного государственного санитарного врач по Кемеровской области</a:t>
            </a:r>
            <a:br>
              <a:rPr lang="ru-RU" sz="3200" u="sng" dirty="0" smtClean="0"/>
            </a:br>
            <a:r>
              <a:rPr lang="ru-RU" sz="3200" u="sng" dirty="0" smtClean="0"/>
              <a:t> </a:t>
            </a:r>
            <a:r>
              <a:rPr lang="ru-RU" sz="3200" u="sng" dirty="0"/>
              <a:t>от </a:t>
            </a:r>
            <a:r>
              <a:rPr lang="ru-RU" sz="3200" u="sng" dirty="0" smtClean="0"/>
              <a:t>22.02.2024</a:t>
            </a:r>
            <a:r>
              <a:rPr lang="ru-RU" sz="2000" u="sng" dirty="0" smtClean="0"/>
              <a:t>г.     </a:t>
            </a:r>
            <a:r>
              <a:rPr lang="ru-RU" sz="3200" u="sng" dirty="0" smtClean="0"/>
              <a:t>№3</a:t>
            </a:r>
            <a:endParaRPr lang="ru-RU" sz="3200" u="sng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323850" y="1772816"/>
            <a:ext cx="11522075" cy="4535909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>
                <a:solidFill>
                  <a:srgbClr val="FF0000"/>
                </a:solidFill>
              </a:rPr>
              <a:t>«О дополнительных мерах по предупреждению заболеваний, передающихся клещами, на территории Кемеровской области» </a:t>
            </a:r>
          </a:p>
          <a:p>
            <a:pPr marL="0" indent="0">
              <a:buNone/>
            </a:pPr>
            <a:endParaRPr lang="ru-RU" sz="2800" dirty="0" smtClean="0"/>
          </a:p>
          <a:p>
            <a:r>
              <a:rPr lang="ru-RU" sz="2800" dirty="0" smtClean="0"/>
              <a:t>В соответствии с требованиями </a:t>
            </a:r>
            <a:r>
              <a:rPr lang="ru-RU" sz="2800" u="sng" dirty="0" smtClean="0">
                <a:solidFill>
                  <a:srgbClr val="FF0000"/>
                </a:solidFill>
              </a:rPr>
              <a:t>СанПиН 3.3686-21 </a:t>
            </a:r>
            <a:r>
              <a:rPr lang="ru-RU" sz="2800" dirty="0" smtClean="0"/>
              <a:t>обеспечить </a:t>
            </a:r>
            <a:r>
              <a:rPr lang="ru-RU" sz="2800" dirty="0" smtClean="0">
                <a:solidFill>
                  <a:srgbClr val="FF0000"/>
                </a:solidFill>
              </a:rPr>
              <a:t>наличие прививок КВЭ у детей. </a:t>
            </a:r>
          </a:p>
          <a:p>
            <a:r>
              <a:rPr lang="ru-RU" sz="2800" dirty="0" smtClean="0"/>
              <a:t>Соблюдать нормы и правила для детей, находящихся в природной среде.</a:t>
            </a:r>
          </a:p>
          <a:p>
            <a:r>
              <a:rPr lang="ru-RU" sz="2800" dirty="0" smtClean="0"/>
              <a:t>В течении 2-х часов после выявления присасывания клеща информировать территориальный отдел Роспотребнадзора.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68861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764704"/>
            <a:ext cx="10952798" cy="4320480"/>
          </a:xfrm>
        </p:spPr>
        <p:txBody>
          <a:bodyPr/>
          <a:lstStyle/>
          <a:p>
            <a:r>
              <a:rPr lang="ru-RU" sz="8000" b="1" u="sng" dirty="0" smtClean="0">
                <a:solidFill>
                  <a:srgbClr val="00B050"/>
                </a:solidFill>
              </a:rPr>
              <a:t>«ВОДНЫЙ </a:t>
            </a:r>
            <a:br>
              <a:rPr lang="ru-RU" sz="8000" b="1" u="sng" dirty="0" smtClean="0">
                <a:solidFill>
                  <a:srgbClr val="00B050"/>
                </a:solidFill>
              </a:rPr>
            </a:br>
            <a:r>
              <a:rPr lang="ru-RU" sz="8000" b="1" u="sng" dirty="0" smtClean="0">
                <a:solidFill>
                  <a:srgbClr val="00B050"/>
                </a:solidFill>
              </a:rPr>
              <a:t>КОДЕКС РФ" </a:t>
            </a:r>
            <a:r>
              <a:rPr lang="ru-RU" sz="8000" b="1" u="sng" dirty="0">
                <a:solidFill>
                  <a:srgbClr val="00B050"/>
                </a:solidFill>
              </a:rPr>
              <a:t>от 03.06.2006 N 74-ФЗ</a:t>
            </a:r>
            <a:r>
              <a:rPr lang="ru-RU" sz="8000" dirty="0"/>
              <a:t/>
            </a:r>
            <a:br>
              <a:rPr lang="ru-RU" sz="8000" dirty="0"/>
            </a:br>
            <a:endParaRPr lang="ru-RU" sz="8000" b="1" u="sng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8489" y="5517232"/>
            <a:ext cx="10952798" cy="1057304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955779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260648"/>
            <a:ext cx="10952798" cy="144016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8489" y="764704"/>
            <a:ext cx="10952798" cy="5809832"/>
          </a:xfrm>
        </p:spPr>
        <p:txBody>
          <a:bodyPr/>
          <a:lstStyle/>
          <a:p>
            <a:pPr marL="0" indent="0" algn="ctr">
              <a:buNone/>
            </a:pPr>
            <a:r>
              <a:rPr lang="ru-RU" sz="2400" b="1" u="sng" dirty="0" smtClean="0">
                <a:solidFill>
                  <a:srgbClr val="FF0000"/>
                </a:solidFill>
                <a:latin typeface="+mj-lt"/>
              </a:rPr>
              <a:t>Статья </a:t>
            </a:r>
            <a:r>
              <a:rPr lang="ru-RU" sz="2400" b="1" u="sng" dirty="0">
                <a:solidFill>
                  <a:srgbClr val="FF0000"/>
                </a:solidFill>
                <a:latin typeface="+mj-lt"/>
              </a:rPr>
              <a:t>50. Использование водных объектов для рекреационных целей</a:t>
            </a:r>
          </a:p>
          <a:p>
            <a:r>
              <a:rPr lang="ru-RU" sz="2400" b="1" dirty="0">
                <a:solidFill>
                  <a:schemeClr val="tx2"/>
                </a:solidFill>
                <a:latin typeface="+mj-lt"/>
              </a:rPr>
              <a:t>Каждый гражданин вправе иметь доступ к водным объектам общего пользования и </a:t>
            </a:r>
            <a:r>
              <a:rPr lang="ru-RU" sz="2400" b="1" u="sng" dirty="0">
                <a:solidFill>
                  <a:schemeClr val="tx2"/>
                </a:solidFill>
                <a:latin typeface="+mj-lt"/>
              </a:rPr>
              <a:t>бесплатно использовать их для личных и бытовых нужд</a:t>
            </a:r>
            <a:r>
              <a:rPr lang="ru-RU" sz="2400" b="1" dirty="0">
                <a:solidFill>
                  <a:schemeClr val="tx2"/>
                </a:solidFill>
                <a:latin typeface="+mj-lt"/>
              </a:rPr>
              <a:t>, если иное не предусмотрено настоящим Кодексом, другими федеральными законами.</a:t>
            </a:r>
          </a:p>
          <a:p>
            <a:r>
              <a:rPr lang="ru-RU" sz="2400" b="1" dirty="0">
                <a:solidFill>
                  <a:schemeClr val="tx2"/>
                </a:solidFill>
                <a:latin typeface="+mj-lt"/>
              </a:rPr>
              <a:t>Полоса земли вдоль береговой линии (границы водного объекта) водного объекта общего пользования (береговая полоса) предназначается для общего пользования. </a:t>
            </a:r>
            <a:r>
              <a:rPr lang="ru-RU" sz="2400" b="1" u="sng" dirty="0">
                <a:solidFill>
                  <a:schemeClr val="tx2"/>
                </a:solidFill>
                <a:latin typeface="+mj-lt"/>
              </a:rPr>
              <a:t>Ширина </a:t>
            </a:r>
            <a:r>
              <a:rPr lang="ru-RU" sz="2400" b="1" u="sng" dirty="0" smtClean="0">
                <a:solidFill>
                  <a:schemeClr val="tx2"/>
                </a:solidFill>
                <a:latin typeface="+mj-lt"/>
              </a:rPr>
              <a:t>береговой </a:t>
            </a:r>
            <a:r>
              <a:rPr lang="ru-RU" sz="2400" b="1" u="sng" dirty="0">
                <a:solidFill>
                  <a:schemeClr val="tx2"/>
                </a:solidFill>
                <a:latin typeface="+mj-lt"/>
              </a:rPr>
              <a:t>полосы водных объектов общего пользования составляет двадцать </a:t>
            </a:r>
            <a:r>
              <a:rPr lang="ru-RU" sz="2400" b="1" u="sng" dirty="0" smtClean="0">
                <a:solidFill>
                  <a:schemeClr val="tx2"/>
                </a:solidFill>
                <a:latin typeface="+mj-lt"/>
              </a:rPr>
              <a:t>метров</a:t>
            </a:r>
            <a:r>
              <a:rPr lang="ru-RU" sz="2400" b="1" dirty="0" smtClean="0">
                <a:solidFill>
                  <a:schemeClr val="tx2"/>
                </a:solidFill>
                <a:latin typeface="+mj-lt"/>
              </a:rPr>
              <a:t>.</a:t>
            </a:r>
          </a:p>
          <a:p>
            <a:r>
              <a:rPr lang="ru-RU" sz="2400" b="1" dirty="0">
                <a:solidFill>
                  <a:schemeClr val="tx2"/>
                </a:solidFill>
                <a:latin typeface="+mj-lt"/>
              </a:rPr>
              <a:t>Каждый гражданин вправе пользоваться (без использования механических транспортных средств) береговой полосой водных объектов общего пользования </a:t>
            </a:r>
            <a:r>
              <a:rPr lang="ru-RU" sz="2400" b="1" u="sng" dirty="0">
                <a:solidFill>
                  <a:schemeClr val="tx2"/>
                </a:solidFill>
                <a:latin typeface="+mj-lt"/>
              </a:rPr>
              <a:t>для передвижения и пребывания около них, в том числе для осуществления любительского и спортивного рыболовства и причаливания плавучих средств.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60820885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764704"/>
            <a:ext cx="10952798" cy="3960440"/>
          </a:xfrm>
        </p:spPr>
        <p:txBody>
          <a:bodyPr/>
          <a:lstStyle/>
          <a:p>
            <a:r>
              <a:rPr lang="ru-RU" sz="8000" b="1" u="sng" dirty="0" smtClean="0">
                <a:solidFill>
                  <a:srgbClr val="00B050"/>
                </a:solidFill>
              </a:rPr>
              <a:t/>
            </a:r>
            <a:br>
              <a:rPr lang="ru-RU" sz="8000" b="1" u="sng" dirty="0" smtClean="0">
                <a:solidFill>
                  <a:srgbClr val="00B050"/>
                </a:solidFill>
              </a:rPr>
            </a:br>
            <a:r>
              <a:rPr lang="ru-RU" sz="8000" b="1" u="sng" dirty="0" smtClean="0">
                <a:solidFill>
                  <a:srgbClr val="00B050"/>
                </a:solidFill>
              </a:rPr>
              <a:t>«ЛЕСНОЙ КОДЕКС</a:t>
            </a:r>
            <a:r>
              <a:rPr lang="ru-RU" sz="8000" b="1" u="sng" dirty="0"/>
              <a:t/>
            </a:r>
            <a:br>
              <a:rPr lang="ru-RU" sz="8000" b="1" u="sng" dirty="0"/>
            </a:br>
            <a:r>
              <a:rPr lang="ru-RU" sz="8000" b="1" u="sng" dirty="0" smtClean="0">
                <a:solidFill>
                  <a:srgbClr val="00B050"/>
                </a:solidFill>
              </a:rPr>
              <a:t>от </a:t>
            </a:r>
            <a:r>
              <a:rPr lang="ru-RU" sz="8000" b="1" u="sng" dirty="0">
                <a:solidFill>
                  <a:srgbClr val="00B050"/>
                </a:solidFill>
              </a:rPr>
              <a:t>04.12.2006 N </a:t>
            </a:r>
            <a:r>
              <a:rPr lang="ru-RU" sz="8000" b="1" u="sng" dirty="0" smtClean="0">
                <a:solidFill>
                  <a:srgbClr val="00B050"/>
                </a:solidFill>
              </a:rPr>
              <a:t>200-ФЗ»</a:t>
            </a:r>
            <a:r>
              <a:rPr lang="ru-RU" sz="8000" dirty="0"/>
              <a:t/>
            </a:r>
            <a:br>
              <a:rPr lang="ru-RU" sz="8000" dirty="0"/>
            </a:br>
            <a:endParaRPr lang="ru-RU" sz="8000" b="1" u="sng" dirty="0">
              <a:solidFill>
                <a:srgbClr val="00B05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8489" y="4869160"/>
            <a:ext cx="10952798" cy="1705376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895577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8489" y="188640"/>
            <a:ext cx="10952798" cy="648072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08489" y="908720"/>
            <a:ext cx="10952798" cy="5665816"/>
          </a:xfrm>
        </p:spPr>
        <p:txBody>
          <a:bodyPr/>
          <a:lstStyle/>
          <a:p>
            <a:pPr marL="0" indent="0" algn="ctr">
              <a:buNone/>
            </a:pPr>
            <a:r>
              <a:rPr lang="ru-RU" b="1" u="sng" dirty="0">
                <a:solidFill>
                  <a:srgbClr val="FF0000"/>
                </a:solidFill>
              </a:rPr>
              <a:t>Статья 11. Пребывание граждан в лесах</a:t>
            </a:r>
          </a:p>
          <a:p>
            <a:r>
              <a:rPr lang="ru-RU" b="1" dirty="0">
                <a:solidFill>
                  <a:schemeClr val="tx2"/>
                </a:solidFill>
              </a:rPr>
              <a:t>Граждане имеют право </a:t>
            </a:r>
            <a:r>
              <a:rPr lang="ru-RU" b="1" u="sng" dirty="0">
                <a:solidFill>
                  <a:schemeClr val="tx2"/>
                </a:solidFill>
              </a:rPr>
              <a:t>свободно и бесплатно пребывать в лесах</a:t>
            </a:r>
            <a:r>
              <a:rPr lang="ru-RU" b="1" dirty="0">
                <a:solidFill>
                  <a:schemeClr val="tx2"/>
                </a:solidFill>
              </a:rPr>
              <a:t> и для собственных нужд осуществлять заготовку и </a:t>
            </a:r>
            <a:r>
              <a:rPr lang="ru-RU" b="1" dirty="0" smtClean="0">
                <a:solidFill>
                  <a:schemeClr val="tx2"/>
                </a:solidFill>
              </a:rPr>
              <a:t>сбор </a:t>
            </a:r>
            <a:r>
              <a:rPr lang="ru-RU" b="1" dirty="0">
                <a:solidFill>
                  <a:schemeClr val="tx2"/>
                </a:solidFill>
              </a:rPr>
              <a:t>дикорастущих плодов, ягод, орехов, </a:t>
            </a:r>
            <a:r>
              <a:rPr lang="ru-RU" b="1" dirty="0" smtClean="0">
                <a:solidFill>
                  <a:schemeClr val="tx2"/>
                </a:solidFill>
              </a:rPr>
              <a:t>грибов</a:t>
            </a:r>
          </a:p>
          <a:p>
            <a:r>
              <a:rPr lang="ru-RU" b="1" u="sng" dirty="0" smtClean="0">
                <a:solidFill>
                  <a:schemeClr val="tx2"/>
                </a:solidFill>
              </a:rPr>
              <a:t>Обязаны </a:t>
            </a:r>
            <a:r>
              <a:rPr lang="ru-RU" b="1" u="sng" dirty="0">
                <a:solidFill>
                  <a:schemeClr val="tx2"/>
                </a:solidFill>
              </a:rPr>
              <a:t>соблюдать правила пожарной безопасности </a:t>
            </a:r>
            <a:endParaRPr lang="ru-RU" b="1" u="sng" dirty="0" smtClean="0">
              <a:solidFill>
                <a:schemeClr val="tx2"/>
              </a:solidFill>
            </a:endParaRPr>
          </a:p>
          <a:p>
            <a:r>
              <a:rPr lang="ru-RU" b="1" dirty="0">
                <a:solidFill>
                  <a:schemeClr val="tx2"/>
                </a:solidFill>
              </a:rPr>
              <a:t>Лица, которым предоставлены лесные участки, не вправе препятствовать доступу граждан на эти лесные участки</a:t>
            </a:r>
          </a:p>
        </p:txBody>
      </p:sp>
    </p:spTree>
    <p:extLst>
      <p:ext uri="{BB962C8B-B14F-4D97-AF65-F5344CB8AC3E}">
        <p14:creationId xmlns:p14="http://schemas.microsoft.com/office/powerpoint/2010/main" val="250309912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4247" y="260648"/>
            <a:ext cx="11521280" cy="216024"/>
          </a:xfrm>
        </p:spPr>
        <p:txBody>
          <a:bodyPr/>
          <a:lstStyle/>
          <a:p>
            <a:endParaRPr lang="ru-RU" sz="8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323850" y="836712"/>
            <a:ext cx="11522075" cy="5472013"/>
          </a:xfrm>
        </p:spPr>
        <p:txBody>
          <a:bodyPr/>
          <a:lstStyle/>
          <a:p>
            <a:pPr marL="0" indent="0" algn="ctr">
              <a:buNone/>
            </a:pPr>
            <a:r>
              <a:rPr lang="ru-RU" sz="7200" dirty="0" smtClean="0"/>
              <a:t>Хорошего  </a:t>
            </a:r>
          </a:p>
          <a:p>
            <a:pPr marL="0" indent="0" algn="ctr">
              <a:buNone/>
            </a:pPr>
            <a:r>
              <a:rPr lang="ru-RU" sz="7200" dirty="0"/>
              <a:t>л</a:t>
            </a:r>
            <a:r>
              <a:rPr lang="ru-RU" sz="7200" dirty="0" smtClean="0"/>
              <a:t>ета и безопасных путешествий!</a:t>
            </a:r>
            <a:endParaRPr lang="ru-RU" sz="7200" dirty="0"/>
          </a:p>
        </p:txBody>
      </p:sp>
    </p:spTree>
    <p:extLst>
      <p:ext uri="{BB962C8B-B14F-4D97-AF65-F5344CB8AC3E}">
        <p14:creationId xmlns:p14="http://schemas.microsoft.com/office/powerpoint/2010/main" val="1193549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4247" y="260648"/>
            <a:ext cx="11521280" cy="1440160"/>
          </a:xfrm>
        </p:spPr>
        <p:txBody>
          <a:bodyPr/>
          <a:lstStyle/>
          <a:p>
            <a:r>
              <a:rPr lang="ru-RU" sz="2800" u="sng" dirty="0" smtClean="0"/>
              <a:t>Приказ от 19.12.2019 г.</a:t>
            </a:r>
            <a:br>
              <a:rPr lang="ru-RU" sz="2800" u="sng" dirty="0" smtClean="0"/>
            </a:br>
            <a:r>
              <a:rPr lang="ru-RU" sz="2800" u="sng" dirty="0" smtClean="0"/>
              <a:t>МИНИСТЕРСТВО ПРОСВЕЩЕНИЯ РФ №702</a:t>
            </a:r>
            <a:br>
              <a:rPr lang="ru-RU" sz="2800" u="sng" dirty="0" smtClean="0"/>
            </a:br>
            <a:r>
              <a:rPr lang="ru-RU" sz="2800" u="sng" dirty="0" smtClean="0"/>
              <a:t>МИНИСТЕРСТВО ЭКОНОМИЧЕСКОГО РАЗВИТИЯ РФ № 811</a:t>
            </a:r>
            <a:endParaRPr lang="ru-RU" sz="2800" u="sng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323850" y="1772816"/>
            <a:ext cx="11522075" cy="4752528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/>
              <a:t>«ОБ УТВЕРЖДЕНИИ ОБЩИХ ТРЕБОВАНИЙ К ОРГАНИЗАЦИИ И ПРОВЕДЕНИЮ В ПРИРОДНОЙ СРЕДЕ СЛЕДУЮЩИХ МЕРОПРИЯТИЙ С УЧАСТИЕМ ДЕТЕЙ, ЯВЛЯЮЩИХСЯ ЧЛЕНАМИ ОРГАНИЗОВАННОЙ ГРУППЫ НЕСОВЕРШЕННОЛЕТНИХ ТУРИСТОВ:</a:t>
            </a:r>
          </a:p>
          <a:p>
            <a:pPr marL="0" indent="0" algn="ctr">
              <a:buNone/>
            </a:pPr>
            <a:r>
              <a:rPr lang="ru-RU" sz="2000" dirty="0" smtClean="0"/>
              <a:t>ДРУГИХ МАРШРУТОВ ПЕРЕДВИЖЕНИЯ, ПОХОДОВ, ЭКСПЕДИЦИЙ, СЛЕТОВ И ИНЫХ АНАЛОГИЧНЫХ МЕРОПРИЯТИЙ, А ТАКЖЕ УКАЗАННЫХ МЕРОПРИЯТИЙ С УЧАСТИЕМ ОРГАНИЗОВАННЫХ ГРУПП ДЕТЕЙ, ПРОВОДИМЫХ ОРГАНИЗАЦИЯМИ, ОСУЩЕСТВЛЯЮЩИМИ ОБРАЗОВАТЕЛЬНУЮ ДЕЯТЕЛЬНОСТЬ, И ОРГАНИЗАЦИЯМИ ОТДЫХА ДЕТЕЙ И ИХ ОЗДОРОВЛЕНИЯ, И К ПОРЯДКУ УВЕДОМЛЕНИЯ УПОЛНОМОЧЕННЫХ ОРГАНОВ ГОСУДАРСТВЕННОЙ ВЛАСТИ О МЕСТЕ, СРОКАХ И ДЛИТЕЛЬНОСТИ ПРОВЕДЕНИЯ ТАКИХ МЕРОПРИЯТИЙ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0071719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4247" y="260648"/>
            <a:ext cx="11521280" cy="2232248"/>
          </a:xfrm>
        </p:spPr>
        <p:txBody>
          <a:bodyPr/>
          <a:lstStyle/>
          <a:p>
            <a:r>
              <a:rPr lang="ru-RU" sz="3200" u="sng" dirty="0" smtClean="0"/>
              <a:t/>
            </a:r>
            <a:br>
              <a:rPr lang="ru-RU" sz="3200" u="sng" dirty="0" smtClean="0"/>
            </a:br>
            <a:r>
              <a:rPr lang="ru-RU" sz="3200" u="sng" dirty="0" smtClean="0"/>
              <a:t>ГАУДО «КУЗБАССКИЙ ЦЕНТР ДЕТСКОГО И ЮНОШЕСКОГО ТУРИЗМА И ЭКСКУРСИЙ» </a:t>
            </a:r>
            <a:br>
              <a:rPr lang="ru-RU" sz="3200" u="sng" dirty="0" smtClean="0"/>
            </a:br>
            <a:r>
              <a:rPr lang="ru-RU" sz="3200" u="sng" dirty="0" smtClean="0"/>
              <a:t>10 ДЕКАБРЯ 2020 ГОДА</a:t>
            </a:r>
            <a:endParaRPr lang="ru-RU" sz="3200" u="sng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323850" y="2564904"/>
            <a:ext cx="11522075" cy="3960440"/>
          </a:xfrm>
        </p:spPr>
        <p:txBody>
          <a:bodyPr/>
          <a:lstStyle/>
          <a:p>
            <a:pPr marL="0" indent="0" algn="ctr">
              <a:buNone/>
            </a:pPr>
            <a:r>
              <a:rPr lang="ru-RU" dirty="0" smtClean="0"/>
              <a:t>«ИНСТРУКЦИЯ ПО ОРГАНИЗАЦИИ И ПРОВЕДЕНИЮ УЧЕБНО-ТРЕНИРОВОЧНЫХ ПОХОДОВ, ТУРИСТСКИХ СПОРТИВНЫХ МАРШРУТОВ, ЭКСПЕДИЦИЙ И ПУТЕШЕСТВИЙ С ОБУЧАЮЩИМИСЯ </a:t>
            </a:r>
          </a:p>
          <a:p>
            <a:pPr marL="0" indent="0" algn="ctr">
              <a:buNone/>
            </a:pPr>
            <a:r>
              <a:rPr lang="ru-RU" dirty="0" smtClean="0"/>
              <a:t>КЕМЕРОВСКОЙ ОБЛАСТИ – КУЗБАССА»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0395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4247" y="260648"/>
            <a:ext cx="11521280" cy="2088232"/>
          </a:xfrm>
        </p:spPr>
        <p:txBody>
          <a:bodyPr/>
          <a:lstStyle/>
          <a:p>
            <a:r>
              <a:rPr lang="ru-RU" sz="3200" u="sng" dirty="0" smtClean="0"/>
              <a:t>Приказ от 16 февраля 2021 года № 52</a:t>
            </a:r>
            <a:br>
              <a:rPr lang="ru-RU" sz="3200" u="sng" dirty="0" smtClean="0"/>
            </a:br>
            <a:r>
              <a:rPr lang="ru-RU" sz="3200" u="sng" dirty="0" err="1" smtClean="0"/>
              <a:t>Фгбоу</a:t>
            </a:r>
            <a:r>
              <a:rPr lang="ru-RU" sz="3200" u="sng" dirty="0" smtClean="0"/>
              <a:t> до «ФЕДЕРАЛЬНЫЙ ЦЕНТР ДЕТСКО-ЮНОШЕСКОГО ТУРИЗМА И КРАЕВЕДЕНИЯ</a:t>
            </a:r>
            <a:endParaRPr lang="ru-RU" sz="3200" u="sng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323850" y="2492896"/>
            <a:ext cx="11522075" cy="4032448"/>
          </a:xfrm>
        </p:spPr>
        <p:txBody>
          <a:bodyPr/>
          <a:lstStyle/>
          <a:p>
            <a:pPr marL="0" indent="0" algn="ctr">
              <a:buNone/>
            </a:pPr>
            <a:r>
              <a:rPr lang="ru-RU" sz="2800" dirty="0" smtClean="0"/>
              <a:t>«ИНСТРУКЦИЯ ПО ПРОВЕДЕНИЮ В ПРИРОДНОЙ СРЕДЕ МЕРОПРИЯТИЙ С ОБУЧАЮЩИМИСЯ РФ,</a:t>
            </a:r>
          </a:p>
          <a:p>
            <a:pPr marL="0" indent="0" algn="ctr">
              <a:buNone/>
            </a:pPr>
            <a:r>
              <a:rPr lang="ru-RU" sz="2800" dirty="0" smtClean="0"/>
              <a:t>РЕАЛИЗУЕМЫХ В ФОРМЕ ПОХОДОВ В РАМКАХ ПРОВЕДЕНИЯ ШКОЛЬНОГО, МУНИЦИПАЛЬНОГО, РЕГИОНАЛЬНОГО И ФЕДЕРАЛЬНОГО ЭТАПА Всероссийских мероприятий, связанных с походно-экспедиционной деятельностью»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93828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4247" y="404664"/>
            <a:ext cx="11521280" cy="5040560"/>
          </a:xfrm>
        </p:spPr>
        <p:txBody>
          <a:bodyPr/>
          <a:lstStyle/>
          <a:p>
            <a:r>
              <a:rPr lang="ru-RU" sz="3200" u="sng" dirty="0" smtClean="0">
                <a:solidFill>
                  <a:srgbClr val="FF0000"/>
                </a:solidFill>
              </a:rPr>
              <a:t/>
            </a:r>
            <a:br>
              <a:rPr lang="ru-RU" sz="3200" u="sng" dirty="0" smtClean="0">
                <a:solidFill>
                  <a:srgbClr val="FF0000"/>
                </a:solidFill>
              </a:rPr>
            </a:br>
            <a:r>
              <a:rPr lang="ru-RU" sz="3200" u="sng" dirty="0" smtClean="0">
                <a:solidFill>
                  <a:srgbClr val="FF0000"/>
                </a:solidFill>
              </a:rPr>
              <a:t>приказ министерства образования </a:t>
            </a:r>
            <a:r>
              <a:rPr lang="ru-RU" sz="3200" u="sng" dirty="0" err="1" smtClean="0">
                <a:solidFill>
                  <a:srgbClr val="FF0000"/>
                </a:solidFill>
              </a:rPr>
              <a:t>кузбасса</a:t>
            </a:r>
            <a:r>
              <a:rPr lang="ru-RU" sz="3200" u="sng" dirty="0" smtClean="0">
                <a:solidFill>
                  <a:srgbClr val="FF0000"/>
                </a:solidFill>
              </a:rPr>
              <a:t> от 28.12.2023 </a:t>
            </a:r>
            <a:r>
              <a:rPr lang="ru-RU" sz="3200" u="sng" dirty="0">
                <a:solidFill>
                  <a:srgbClr val="FF0000"/>
                </a:solidFill>
              </a:rPr>
              <a:t>№ </a:t>
            </a:r>
            <a:r>
              <a:rPr lang="ru-RU" sz="3200" u="sng" dirty="0" smtClean="0">
                <a:solidFill>
                  <a:srgbClr val="FF0000"/>
                </a:solidFill>
              </a:rPr>
              <a:t>4546</a:t>
            </a:r>
            <a:br>
              <a:rPr lang="ru-RU" sz="3200" u="sng" dirty="0" smtClean="0">
                <a:solidFill>
                  <a:srgbClr val="FF0000"/>
                </a:solidFill>
              </a:rPr>
            </a:br>
            <a:r>
              <a:rPr lang="ru-RU" sz="2800" u="sng" dirty="0" smtClean="0">
                <a:solidFill>
                  <a:srgbClr val="FF0000"/>
                </a:solidFill>
              </a:rPr>
              <a:t>«о РЕГИОНАЛЬНОЙ ВЕДОМСТВЕННОЙ МАРШРУТНО-КВАЛИФИКАЦИОННОЙ КОМИССИИ КЕМЕРОВСКОЙ ОБЛАСТИ-КУЗБАСС»</a:t>
            </a:r>
            <a:r>
              <a:rPr lang="ru-RU" sz="3200" u="sng" dirty="0" smtClean="0">
                <a:solidFill>
                  <a:srgbClr val="FF0000"/>
                </a:solidFill>
              </a:rPr>
              <a:t/>
            </a:r>
            <a:br>
              <a:rPr lang="ru-RU" sz="3200" u="sng" dirty="0" smtClean="0">
                <a:solidFill>
                  <a:srgbClr val="FF0000"/>
                </a:solidFill>
              </a:rPr>
            </a:br>
            <a:r>
              <a:rPr lang="ru-RU" sz="3200" dirty="0">
                <a:solidFill>
                  <a:srgbClr val="FF0000"/>
                </a:solidFill>
              </a:rPr>
              <a:t/>
            </a:r>
            <a:br>
              <a:rPr lang="ru-RU" sz="3200" dirty="0">
                <a:solidFill>
                  <a:srgbClr val="FF0000"/>
                </a:solidFill>
              </a:rPr>
            </a:br>
            <a:r>
              <a:rPr lang="ru-RU" sz="2800" dirty="0" smtClean="0">
                <a:solidFill>
                  <a:schemeClr val="tx2"/>
                </a:solidFill>
              </a:rPr>
              <a:t> ТИПОВЫЕ ПРАВИЛА ПО ОРГАНИЗАЦИИ И ПРОВЕДЕНИЮ ПОХОДОВ И ЭКСПЕДИЦИЙ С ОБУЧАЮЩИМИСЯ</a:t>
            </a:r>
            <a:br>
              <a:rPr lang="ru-RU" sz="2800" dirty="0" smtClean="0">
                <a:solidFill>
                  <a:schemeClr val="tx2"/>
                </a:solidFill>
              </a:rPr>
            </a:br>
            <a:r>
              <a:rPr lang="ru-RU" sz="2800" dirty="0" smtClean="0">
                <a:solidFill>
                  <a:schemeClr val="tx2"/>
                </a:solidFill>
              </a:rPr>
              <a:t>кемеровской области - </a:t>
            </a:r>
            <a:r>
              <a:rPr lang="ru-RU" sz="2800" dirty="0" err="1" smtClean="0">
                <a:solidFill>
                  <a:schemeClr val="tx2"/>
                </a:solidFill>
              </a:rPr>
              <a:t>кузбасса</a:t>
            </a:r>
            <a:r>
              <a:rPr lang="ru-RU" sz="2800" b="0" u="sng" dirty="0">
                <a:solidFill>
                  <a:schemeClr val="tx2"/>
                </a:solidFill>
              </a:rPr>
              <a:t/>
            </a:r>
            <a:br>
              <a:rPr lang="ru-RU" sz="2800" b="0" u="sng" dirty="0">
                <a:solidFill>
                  <a:schemeClr val="tx2"/>
                </a:solidFill>
              </a:rPr>
            </a:br>
            <a:endParaRPr lang="ru-RU" sz="2800" b="0" u="sng" dirty="0">
              <a:solidFill>
                <a:schemeClr val="tx2"/>
              </a:solidFill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323850" y="5589240"/>
            <a:ext cx="11522075" cy="719484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AutoNum type="arabicPeriod"/>
            </a:pPr>
            <a:endParaRPr lang="ru-RU" b="1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974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08489" y="260648"/>
            <a:ext cx="10952798" cy="6120680"/>
          </a:xfrm>
        </p:spPr>
        <p:txBody>
          <a:bodyPr/>
          <a:lstStyle/>
          <a:p>
            <a:r>
              <a:rPr lang="ru-RU" sz="4000" b="1" u="sng" dirty="0" smtClean="0">
                <a:solidFill>
                  <a:schemeClr val="tx2"/>
                </a:solidFill>
              </a:rPr>
              <a:t>1. Общее положение</a:t>
            </a:r>
            <a:r>
              <a:rPr lang="ru-RU" b="1" dirty="0" smtClean="0">
                <a:solidFill>
                  <a:schemeClr val="tx2"/>
                </a:solidFill>
              </a:rPr>
              <a:t/>
            </a:r>
            <a:br>
              <a:rPr lang="ru-RU" b="1" dirty="0" smtClean="0">
                <a:solidFill>
                  <a:schemeClr val="tx2"/>
                </a:solidFill>
              </a:rPr>
            </a:br>
            <a:r>
              <a:rPr lang="ru-RU" dirty="0">
                <a:solidFill>
                  <a:schemeClr val="tx2"/>
                </a:solidFill>
              </a:rPr>
              <a:t/>
            </a:r>
            <a:br>
              <a:rPr lang="ru-RU" dirty="0">
                <a:solidFill>
                  <a:schemeClr val="tx2"/>
                </a:solidFill>
              </a:rPr>
            </a:br>
            <a:endParaRPr lang="ru-RU" dirty="0">
              <a:solidFill>
                <a:schemeClr val="tx2"/>
              </a:solidFill>
            </a:endParaRPr>
          </a:p>
        </p:txBody>
      </p:sp>
      <p:sp>
        <p:nvSpPr>
          <p:cNvPr id="5" name="Объект 4"/>
          <p:cNvSpPr>
            <a:spLocks noGrp="1"/>
          </p:cNvSpPr>
          <p:nvPr>
            <p:ph idx="1"/>
          </p:nvPr>
        </p:nvSpPr>
        <p:spPr>
          <a:xfrm>
            <a:off x="608489" y="1268760"/>
            <a:ext cx="10952798" cy="5305776"/>
          </a:xfrm>
        </p:spPr>
        <p:txBody>
          <a:bodyPr>
            <a:normAutofit/>
          </a:bodyPr>
          <a:lstStyle/>
          <a:p>
            <a:pPr marL="0" indent="0">
              <a:lnSpc>
                <a:spcPct val="90000"/>
              </a:lnSpc>
              <a:spcBef>
                <a:spcPts val="0"/>
              </a:spcBef>
              <a:buNone/>
            </a:pPr>
            <a:r>
              <a:rPr lang="ru-RU" b="1" dirty="0" smtClean="0">
                <a:solidFill>
                  <a:srgbClr val="FF0000"/>
                </a:solidFill>
              </a:rPr>
              <a:t>1.2.1. Туристская группа</a:t>
            </a:r>
          </a:p>
          <a:p>
            <a:pPr marL="0" indent="0">
              <a:buNone/>
            </a:pPr>
            <a:r>
              <a:rPr lang="ru-RU" b="1" dirty="0" smtClean="0">
                <a:solidFill>
                  <a:srgbClr val="FF0000"/>
                </a:solidFill>
              </a:rPr>
              <a:t>1.2.2</a:t>
            </a:r>
            <a:r>
              <a:rPr lang="ru-RU" b="1" dirty="0">
                <a:solidFill>
                  <a:srgbClr val="FF0000"/>
                </a:solidFill>
              </a:rPr>
              <a:t>. </a:t>
            </a:r>
            <a:r>
              <a:rPr lang="ru-RU" b="1" dirty="0" smtClean="0">
                <a:solidFill>
                  <a:srgbClr val="FF0000"/>
                </a:solidFill>
              </a:rPr>
              <a:t> Поход</a:t>
            </a:r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1.2.2.1</a:t>
            </a:r>
            <a:r>
              <a:rPr lang="ru-RU" b="1" dirty="0" smtClean="0">
                <a:solidFill>
                  <a:srgbClr val="FF0000"/>
                </a:solidFill>
              </a:rPr>
              <a:t>.  </a:t>
            </a:r>
            <a:r>
              <a:rPr lang="ru-RU" b="1" dirty="0">
                <a:solidFill>
                  <a:srgbClr val="FF0000"/>
                </a:solidFill>
              </a:rPr>
              <a:t>Учебно-тренировочный </a:t>
            </a:r>
            <a:r>
              <a:rPr lang="ru-RU" b="1" dirty="0" smtClean="0">
                <a:solidFill>
                  <a:srgbClr val="FF0000"/>
                </a:solidFill>
              </a:rPr>
              <a:t>поход</a:t>
            </a:r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1.2.2.2. </a:t>
            </a:r>
            <a:r>
              <a:rPr lang="ru-RU" b="1" dirty="0" smtClean="0">
                <a:solidFill>
                  <a:srgbClr val="FF0000"/>
                </a:solidFill>
              </a:rPr>
              <a:t> Некатегорийный </a:t>
            </a:r>
            <a:r>
              <a:rPr lang="ru-RU" b="1" dirty="0">
                <a:solidFill>
                  <a:srgbClr val="FF0000"/>
                </a:solidFill>
              </a:rPr>
              <a:t>туристский спортивный </a:t>
            </a:r>
            <a:r>
              <a:rPr lang="ru-RU" b="1" dirty="0" smtClean="0">
                <a:solidFill>
                  <a:srgbClr val="FF0000"/>
                </a:solidFill>
              </a:rPr>
              <a:t>маршрут</a:t>
            </a:r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1.2.2.3</a:t>
            </a:r>
            <a:r>
              <a:rPr lang="ru-RU" b="1" dirty="0" smtClean="0">
                <a:solidFill>
                  <a:srgbClr val="FF0000"/>
                </a:solidFill>
              </a:rPr>
              <a:t>.  </a:t>
            </a:r>
            <a:r>
              <a:rPr lang="ru-RU" b="1" dirty="0" err="1">
                <a:solidFill>
                  <a:srgbClr val="FF0000"/>
                </a:solidFill>
              </a:rPr>
              <a:t>Категорийный</a:t>
            </a:r>
            <a:r>
              <a:rPr lang="ru-RU" b="1" dirty="0">
                <a:solidFill>
                  <a:srgbClr val="FF0000"/>
                </a:solidFill>
              </a:rPr>
              <a:t> туристский спортивный </a:t>
            </a:r>
            <a:r>
              <a:rPr lang="ru-RU" b="1" dirty="0" smtClean="0">
                <a:solidFill>
                  <a:srgbClr val="FF0000"/>
                </a:solidFill>
              </a:rPr>
              <a:t>маршрут</a:t>
            </a:r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1.2.2.4. </a:t>
            </a:r>
            <a:r>
              <a:rPr lang="ru-RU" b="1" dirty="0" smtClean="0">
                <a:solidFill>
                  <a:srgbClr val="FF0000"/>
                </a:solidFill>
              </a:rPr>
              <a:t> Путешествие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1.2.3. </a:t>
            </a:r>
            <a:r>
              <a:rPr lang="ru-RU" b="1" dirty="0" smtClean="0">
                <a:solidFill>
                  <a:srgbClr val="FF0000"/>
                </a:solidFill>
              </a:rPr>
              <a:t> Экспедиция </a:t>
            </a:r>
          </a:p>
          <a:p>
            <a:pPr marL="0" indent="0">
              <a:buNone/>
            </a:pPr>
            <a:r>
              <a:rPr lang="ru-RU" b="1" dirty="0">
                <a:solidFill>
                  <a:srgbClr val="FF0000"/>
                </a:solidFill>
              </a:rPr>
              <a:t>1.2.4. </a:t>
            </a:r>
            <a:r>
              <a:rPr lang="ru-RU" b="1" dirty="0" smtClean="0">
                <a:solidFill>
                  <a:srgbClr val="FF0000"/>
                </a:solidFill>
              </a:rPr>
              <a:t> Маршрутные </a:t>
            </a:r>
            <a:r>
              <a:rPr lang="ru-RU" b="1" dirty="0">
                <a:solidFill>
                  <a:srgbClr val="FF0000"/>
                </a:solidFill>
              </a:rPr>
              <a:t>документы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2562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4247" y="260648"/>
            <a:ext cx="11521280" cy="1368152"/>
          </a:xfrm>
        </p:spPr>
        <p:txBody>
          <a:bodyPr/>
          <a:lstStyle/>
          <a:p>
            <a:r>
              <a:rPr lang="ru-RU" sz="2000" dirty="0"/>
              <a:t/>
            </a:r>
            <a:br>
              <a:rPr lang="ru-RU" sz="2000" dirty="0"/>
            </a:br>
            <a:r>
              <a:rPr lang="ru-RU" sz="3200" u="sng" dirty="0">
                <a:solidFill>
                  <a:schemeClr val="tx2"/>
                </a:solidFill>
                <a:latin typeface="+mj-lt"/>
              </a:rPr>
              <a:t>2.1. </a:t>
            </a:r>
            <a:r>
              <a:rPr lang="ru-RU" sz="3200" u="sng" dirty="0" smtClean="0">
                <a:solidFill>
                  <a:schemeClr val="tx2"/>
                </a:solidFill>
                <a:latin typeface="+mj-lt"/>
              </a:rPr>
              <a:t>обязанности Администрация </a:t>
            </a:r>
            <a:r>
              <a:rPr lang="ru-RU" sz="3200" u="sng" dirty="0">
                <a:solidFill>
                  <a:schemeClr val="tx2"/>
                </a:solidFill>
                <a:latin typeface="+mj-lt"/>
              </a:rPr>
              <a:t>образовательной </a:t>
            </a:r>
            <a:r>
              <a:rPr lang="ru-RU" sz="3200" u="sng" dirty="0" smtClean="0">
                <a:solidFill>
                  <a:schemeClr val="tx2"/>
                </a:solidFill>
                <a:latin typeface="+mj-lt"/>
              </a:rPr>
              <a:t>организации</a:t>
            </a:r>
            <a:r>
              <a:rPr lang="ru-RU" sz="2000" dirty="0">
                <a:latin typeface="+mj-lt"/>
              </a:rPr>
              <a:t/>
            </a:r>
            <a:br>
              <a:rPr lang="ru-RU" sz="2000" dirty="0">
                <a:latin typeface="+mj-lt"/>
              </a:rPr>
            </a:br>
            <a:endParaRPr lang="ru-RU" sz="2000" dirty="0">
              <a:latin typeface="+mj-lt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323850" y="1700808"/>
            <a:ext cx="11522075" cy="4607917"/>
          </a:xfrm>
        </p:spPr>
        <p:txBody>
          <a:bodyPr/>
          <a:lstStyle/>
          <a:p>
            <a:r>
              <a:rPr lang="ru-RU" sz="2000" dirty="0" smtClean="0">
                <a:solidFill>
                  <a:srgbClr val="FF0000"/>
                </a:solidFill>
              </a:rPr>
              <a:t>Заверить маршрутные документы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Подготовить и утвердить приказ об организации мероприятия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Довести информацию до участников и родителей об условиях мероприятия,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Обеспечить наличие: личного и группового снаряжения, аптечки, </a:t>
            </a:r>
            <a:r>
              <a:rPr lang="ru-RU" sz="2000" dirty="0" err="1" smtClean="0">
                <a:solidFill>
                  <a:srgbClr val="FF0000"/>
                </a:solidFill>
              </a:rPr>
              <a:t>ремнабора</a:t>
            </a:r>
            <a:r>
              <a:rPr lang="ru-RU" sz="2000" dirty="0" smtClean="0">
                <a:solidFill>
                  <a:srgbClr val="FF0000"/>
                </a:solidFill>
              </a:rPr>
              <a:t>, средств связи и в случае необходимости вызов поисково-спасательных подразделений</a:t>
            </a:r>
          </a:p>
          <a:p>
            <a:r>
              <a:rPr lang="ru-RU" sz="2000" dirty="0">
                <a:solidFill>
                  <a:srgbClr val="FF0000"/>
                </a:solidFill>
              </a:rPr>
              <a:t>Обеспечить</a:t>
            </a:r>
            <a:r>
              <a:rPr lang="ru-RU" sz="2000" dirty="0" smtClean="0">
                <a:solidFill>
                  <a:srgbClr val="FF0000"/>
                </a:solidFill>
              </a:rPr>
              <a:t> обучение руководителя навыкам оказания первой помощи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Провести инструктаж руководителя по обеспечению безопасности обучающихся в походе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При доставке группы транспортом, обеспечить соблюдение действующих нормативных документов по организованной перевозке групп детей</a:t>
            </a:r>
          </a:p>
          <a:p>
            <a:r>
              <a:rPr lang="ru-RU" sz="2000" dirty="0" smtClean="0">
                <a:solidFill>
                  <a:srgbClr val="FF0000"/>
                </a:solidFill>
              </a:rPr>
              <a:t>Не несет ответственности за ЧП, НС и аварийные ситуации, возникшие из-за нарушения мер безопасности руководителя или участников туристской группы, а также в случае форс-</a:t>
            </a:r>
            <a:r>
              <a:rPr lang="ru-RU" sz="2000" dirty="0" err="1" smtClean="0">
                <a:solidFill>
                  <a:srgbClr val="FF0000"/>
                </a:solidFill>
              </a:rPr>
              <a:t>мажера</a:t>
            </a:r>
            <a:endParaRPr lang="ru-RU" sz="2000" dirty="0" smtClean="0">
              <a:solidFill>
                <a:srgbClr val="FF0000"/>
              </a:solidFill>
            </a:endParaRPr>
          </a:p>
          <a:p>
            <a:endParaRPr lang="ru-RU" sz="2000" dirty="0" smtClean="0"/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60569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24247" y="332656"/>
            <a:ext cx="11521280" cy="1152128"/>
          </a:xfrm>
        </p:spPr>
        <p:txBody>
          <a:bodyPr/>
          <a:lstStyle/>
          <a:p>
            <a:r>
              <a:rPr lang="ru-RU" sz="3600" u="sng" dirty="0">
                <a:solidFill>
                  <a:schemeClr val="tx2"/>
                </a:solidFill>
                <a:latin typeface="+mj-lt"/>
              </a:rPr>
              <a:t>2.2. Руководитель </a:t>
            </a:r>
            <a:r>
              <a:rPr lang="ru-RU" sz="3600" u="sng" dirty="0" smtClean="0">
                <a:solidFill>
                  <a:schemeClr val="tx2"/>
                </a:solidFill>
                <a:latin typeface="+mj-lt"/>
              </a:rPr>
              <a:t/>
            </a:r>
            <a:br>
              <a:rPr lang="ru-RU" sz="3600" u="sng" dirty="0" smtClean="0">
                <a:solidFill>
                  <a:schemeClr val="tx2"/>
                </a:solidFill>
                <a:latin typeface="+mj-lt"/>
              </a:rPr>
            </a:br>
            <a:r>
              <a:rPr lang="ru-RU" sz="3600" u="sng" dirty="0" smtClean="0">
                <a:solidFill>
                  <a:schemeClr val="tx2"/>
                </a:solidFill>
                <a:latin typeface="+mj-lt"/>
              </a:rPr>
              <a:t>и </a:t>
            </a:r>
            <a:r>
              <a:rPr lang="ru-RU" sz="3600" u="sng" dirty="0">
                <a:solidFill>
                  <a:schemeClr val="tx2"/>
                </a:solidFill>
                <a:latin typeface="+mj-lt"/>
              </a:rPr>
              <a:t>заместитель </a:t>
            </a:r>
            <a:r>
              <a:rPr lang="ru-RU" sz="3600" u="sng" dirty="0" smtClean="0">
                <a:solidFill>
                  <a:schemeClr val="tx2"/>
                </a:solidFill>
                <a:latin typeface="+mj-lt"/>
              </a:rPr>
              <a:t>руководителя </a:t>
            </a:r>
            <a:r>
              <a:rPr lang="ru-RU" sz="2800" dirty="0"/>
              <a:t/>
            </a:r>
            <a:br>
              <a:rPr lang="ru-RU" sz="2800" dirty="0"/>
            </a:br>
            <a:endParaRPr lang="ru-RU" sz="28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0"/>
          </p:nvPr>
        </p:nvSpPr>
        <p:spPr>
          <a:xfrm>
            <a:off x="323850" y="1916832"/>
            <a:ext cx="11522075" cy="4391893"/>
          </a:xfrm>
        </p:spPr>
        <p:txBody>
          <a:bodyPr/>
          <a:lstStyle/>
          <a:p>
            <a:r>
              <a:rPr lang="ru-RU" dirty="0">
                <a:solidFill>
                  <a:srgbClr val="FF0000"/>
                </a:solidFill>
                <a:latin typeface="+mj-lt"/>
              </a:rPr>
              <a:t>Н</a:t>
            </a:r>
            <a:r>
              <a:rPr lang="ru-RU" dirty="0" smtClean="0">
                <a:solidFill>
                  <a:srgbClr val="FF0000"/>
                </a:solidFill>
                <a:latin typeface="+mj-lt"/>
              </a:rPr>
              <a:t>азначаются </a:t>
            </a:r>
            <a:r>
              <a:rPr lang="ru-RU" dirty="0">
                <a:solidFill>
                  <a:srgbClr val="FF0000"/>
                </a:solidFill>
                <a:latin typeface="+mj-lt"/>
              </a:rPr>
              <a:t>администрацией образовательной </a:t>
            </a:r>
            <a:r>
              <a:rPr lang="ru-RU" dirty="0" smtClean="0">
                <a:solidFill>
                  <a:srgbClr val="FF0000"/>
                </a:solidFill>
                <a:latin typeface="+mj-lt"/>
              </a:rPr>
              <a:t>организации</a:t>
            </a:r>
          </a:p>
          <a:p>
            <a:r>
              <a:rPr lang="ru-RU" dirty="0" smtClean="0">
                <a:solidFill>
                  <a:srgbClr val="FF0000"/>
                </a:solidFill>
                <a:latin typeface="+mj-lt"/>
              </a:rPr>
              <a:t>Это могут быть лица, удовлетворяющие требованиям настоящих Типовых правил</a:t>
            </a:r>
          </a:p>
          <a:p>
            <a:r>
              <a:rPr lang="ru-RU" dirty="0" smtClean="0">
                <a:solidFill>
                  <a:srgbClr val="FF0000"/>
                </a:solidFill>
                <a:latin typeface="+mj-lt"/>
              </a:rPr>
              <a:t>На руководителя возлагается ответственность за жизнь и здоровье детей</a:t>
            </a:r>
            <a:endParaRPr lang="ru-RU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05366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Наш шаблон">
  <a:themeElements>
    <a:clrScheme name="Другая 3">
      <a:dk1>
        <a:sysClr val="windowText" lastClr="000000"/>
      </a:dk1>
      <a:lt1>
        <a:sysClr val="window" lastClr="FFFFFF"/>
      </a:lt1>
      <a:dk2>
        <a:srgbClr val="194779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Другая 1">
      <a:majorFont>
        <a:latin typeface="Candara"/>
        <a:ea typeface=""/>
        <a:cs typeface=""/>
      </a:majorFont>
      <a:minorFont>
        <a:latin typeface="Candara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Наш шаблон</Template>
  <TotalTime>3473</TotalTime>
  <Words>826</Words>
  <Application>Microsoft Office PowerPoint</Application>
  <PresentationFormat>Произвольный</PresentationFormat>
  <Paragraphs>99</Paragraphs>
  <Slides>29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Наш шаблон</vt:lpstr>
      <vt:lpstr>  МБОУ ДО «Центр детского и юношеского туризма и экскурсий (юных туристов)   им. Ю. Двужильного» </vt:lpstr>
      <vt:lpstr>РЕГЛАМЕНТ МЕРОПРИЯТИЙ В ПРИРОДНОЙ  СРЕДЕ</vt:lpstr>
      <vt:lpstr>Приказ от 19.12.2019 г. МИНИСТЕРСТВО ПРОСВЕЩЕНИЯ РФ №702 МИНИСТЕРСТВО ЭКОНОМИЧЕСКОГО РАЗВИТИЯ РФ № 811</vt:lpstr>
      <vt:lpstr> ГАУДО «КУЗБАССКИЙ ЦЕНТР ДЕТСКОГО И ЮНОШЕСКОГО ТУРИЗМА И ЭКСКУРСИЙ»  10 ДЕКАБРЯ 2020 ГОДА</vt:lpstr>
      <vt:lpstr>Приказ от 16 февраля 2021 года № 52 Фгбоу до «ФЕДЕРАЛЬНЫЙ ЦЕНТР ДЕТСКО-ЮНОШЕСКОГО ТУРИЗМА И КРАЕВЕДЕНИЯ</vt:lpstr>
      <vt:lpstr> приказ министерства образования кузбасса от 28.12.2023 № 4546 «о РЕГИОНАЛЬНОЙ ВЕДОМСТВЕННОЙ МАРШРУТНО-КВАЛИФИКАЦИОННОЙ КОМИССИИ КЕМЕРОВСКОЙ ОБЛАСТИ-КУЗБАСС»   ТИПОВЫЕ ПРАВИЛА ПО ОРГАНИЗАЦИИ И ПРОВЕДЕНИЮ ПОХОДОВ И ЭКСПЕДИЦИЙ С ОБУЧАЮЩИМИСЯ кемеровской области - кузбасса </vt:lpstr>
      <vt:lpstr>1. Общее положение  </vt:lpstr>
      <vt:lpstr> 2.1. обязанности Администрация образовательной организации </vt:lpstr>
      <vt:lpstr>2.2. Руководитель  и заместитель руководителя  </vt:lpstr>
      <vt:lpstr>3.ОБЯЗАННОСТИ РУКОВОДИТЕЛЯ ТУРИСТСКОЙ ГРУППЫ  В ПЕРИОД ПОДГОТОВКИ К ТУРИСТСКОМУ МЕРОПРИЯТИЮ В ПРИРОДНОЙ СРЕДЕ 4. ОБЯЗАННОСТИ РУКОВОДИТЕЛЯ ТУРИСТСКОЙ ГРУППЫ  В ПЕРИОД ПРОВЕДЕНИЯ ТУРИСТСКОГО МЕРОПРИЯТИЯ В ПРИРОДНОЙ СРЕДЕ 5. ТРЕБОВАНИЯ К РУКОВОДИТЕЛЮ, ЗАМЕСТИТЕЛЮ РУКОВОДИТЕЛЯ И УЧАСТНИКАМ ТУРИСТСКИХ МЕРОПРИЯТИЙ В ПРИРОДНОЙ СРЕДЕ  </vt:lpstr>
      <vt:lpstr>Презентация PowerPoint</vt:lpstr>
      <vt:lpstr>Приложения</vt:lpstr>
      <vt:lpstr>ПОСТАНОВЛЕНИЕ ПРАВИТЕЛЬСТВА РОССТЙСКОЙ ФЕДЕРАЦИИ ОТ 3 МАРТА 2017 ГОДА №252</vt:lpstr>
      <vt:lpstr>ПЕРЕВОЗКА  ДЕТЕЙ  ТРАНСПОРТОМ</vt:lpstr>
      <vt:lpstr>Презентация PowerPoint</vt:lpstr>
      <vt:lpstr>ПИТАНИЕ  В ПОХОДЕ</vt:lpstr>
      <vt:lpstr>Постановление  главного государственнного санитарного врача рф от 28.01.2021г. № 2 (санпин 1.2.3685-21) «гигиенические нормативы и требования к обеспечению безопасности для человека факторов среды обитания»</vt:lpstr>
      <vt:lpstr>ОКАЗАНИЕ  ПЕРВОЙ  ПОМОЩИ</vt:lpstr>
      <vt:lpstr>ТРУДОВООЙ КОДЕКС РФ  «Обучение и профессиональная подготовка в области охраны труда»</vt:lpstr>
      <vt:lpstr>ФЕДЕРАЛЬНЫЙ ЗАКОН ОТ 21.11.2011 № 323 «ОБ ОСНОВАХ ОХРАНЫ ЗДОРОВЬЯ ГРАЖДАН РФ»</vt:lpstr>
      <vt:lpstr>ТРУДОВООЙ КОДЕКС РФ  «Обучение и профессиональная подготовка в области охраны труда»</vt:lpstr>
      <vt:lpstr>ПРИКАЗ МИНЗДРАВСОЦРАЗВИТИЯ РОССИИ ОТ 04.05.2012 №477 «ОБ УТВЕРЖДЕНИИ ПЕРЕЧНЯ СОСТОЯНИЙ, ПРИ КОТОРЫХ ОКАЗЫВАЕТСЯ ПЕРВАЯ ПОМОЩЬ…»</vt:lpstr>
      <vt:lpstr>Приказ Министерства здравоохранения РФ  от 13 июня 2018 г. N 327н Приложение N 3 к Порядку оказания медицинской помощи несовершеннолетним в период оздоровления и организованного отдыха </vt:lpstr>
      <vt:lpstr>Постановление Главного государственного санитарного врач по Кемеровской области  от 22.02.2024г.     №3</vt:lpstr>
      <vt:lpstr>«ВОДНЫЙ  КОДЕКС РФ" от 03.06.2006 N 74-ФЗ </vt:lpstr>
      <vt:lpstr>Презентация PowerPoint</vt:lpstr>
      <vt:lpstr> «ЛЕСНОЙ КОДЕКС от 04.12.2006 N 200-ФЗ» 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Типовые правила по организации походов Кузбасс</dc:title>
  <dc:creator>Пользователь Windows</dc:creator>
  <cp:lastModifiedBy>Педагог1</cp:lastModifiedBy>
  <cp:revision>282</cp:revision>
  <dcterms:created xsi:type="dcterms:W3CDTF">2020-07-31T07:26:08Z</dcterms:created>
  <dcterms:modified xsi:type="dcterms:W3CDTF">2025-05-21T06:43:27Z</dcterms:modified>
</cp:coreProperties>
</file>